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wmf" ContentType="image/x-wmf"/>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84"/>
  </p:notesMasterIdLst>
  <p:sldIdLst>
    <p:sldId id="379" r:id="rId2"/>
    <p:sldId id="256" r:id="rId3"/>
    <p:sldId id="257" r:id="rId4"/>
    <p:sldId id="258" r:id="rId5"/>
    <p:sldId id="260" r:id="rId6"/>
    <p:sldId id="261" r:id="rId7"/>
    <p:sldId id="262" r:id="rId8"/>
    <p:sldId id="263" r:id="rId9"/>
    <p:sldId id="264" r:id="rId10"/>
    <p:sldId id="265" r:id="rId11"/>
    <p:sldId id="266" r:id="rId12"/>
    <p:sldId id="278" r:id="rId13"/>
    <p:sldId id="267" r:id="rId14"/>
    <p:sldId id="268" r:id="rId15"/>
    <p:sldId id="269" r:id="rId16"/>
    <p:sldId id="280" r:id="rId17"/>
    <p:sldId id="283" r:id="rId18"/>
    <p:sldId id="279" r:id="rId19"/>
    <p:sldId id="281" r:id="rId20"/>
    <p:sldId id="282"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74" r:id="rId38"/>
    <p:sldId id="300" r:id="rId39"/>
    <p:sldId id="301" r:id="rId40"/>
    <p:sldId id="302" r:id="rId41"/>
    <p:sldId id="303" r:id="rId42"/>
    <p:sldId id="304" r:id="rId43"/>
    <p:sldId id="305" r:id="rId44"/>
    <p:sldId id="306" r:id="rId45"/>
    <p:sldId id="378" r:id="rId46"/>
    <p:sldId id="307" r:id="rId47"/>
    <p:sldId id="308" r:id="rId48"/>
    <p:sldId id="310" r:id="rId49"/>
    <p:sldId id="311" r:id="rId50"/>
    <p:sldId id="312" r:id="rId51"/>
    <p:sldId id="313" r:id="rId52"/>
    <p:sldId id="315" r:id="rId53"/>
    <p:sldId id="316" r:id="rId54"/>
    <p:sldId id="317" r:id="rId55"/>
    <p:sldId id="318" r:id="rId56"/>
    <p:sldId id="319" r:id="rId57"/>
    <p:sldId id="320" r:id="rId58"/>
    <p:sldId id="321" r:id="rId59"/>
    <p:sldId id="322" r:id="rId60"/>
    <p:sldId id="323" r:id="rId61"/>
    <p:sldId id="325" r:id="rId62"/>
    <p:sldId id="326" r:id="rId63"/>
    <p:sldId id="327" r:id="rId64"/>
    <p:sldId id="328" r:id="rId65"/>
    <p:sldId id="329" r:id="rId66"/>
    <p:sldId id="330" r:id="rId67"/>
    <p:sldId id="331" r:id="rId68"/>
    <p:sldId id="332" r:id="rId69"/>
    <p:sldId id="333" r:id="rId70"/>
    <p:sldId id="334" r:id="rId71"/>
    <p:sldId id="359" r:id="rId72"/>
    <p:sldId id="361" r:id="rId73"/>
    <p:sldId id="362" r:id="rId74"/>
    <p:sldId id="363" r:id="rId75"/>
    <p:sldId id="364" r:id="rId76"/>
    <p:sldId id="365" r:id="rId77"/>
    <p:sldId id="366" r:id="rId78"/>
    <p:sldId id="367" r:id="rId79"/>
    <p:sldId id="368" r:id="rId80"/>
    <p:sldId id="369" r:id="rId81"/>
    <p:sldId id="370" r:id="rId82"/>
    <p:sldId id="372" r:id="rId83"/>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03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1BD37B6F-826C-4124-B41B-1731327DDD54}" type="datetimeFigureOut">
              <a:rPr lang="cs-CZ"/>
              <a:pPr>
                <a:defRPr/>
              </a:pPr>
              <a:t>19.2.2013</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smtClean="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C34AC98-2C15-4763-9948-FBE2DDB9913F}" type="slidenum">
              <a:rPr lang="cs-CZ"/>
              <a:pPr>
                <a:defRPr/>
              </a:pPr>
              <a:t>‹#›</a:t>
            </a:fld>
            <a:endParaRPr 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05B49443-42C0-40B1-869F-273E05CB1148}" type="slidenum">
              <a:rPr lang="en-GB" smtClean="0"/>
              <a:pPr/>
              <a:t>12</a:t>
            </a:fld>
            <a:endParaRPr lang="en-GB" smtClean="0"/>
          </a:p>
        </p:txBody>
      </p:sp>
      <p:sp>
        <p:nvSpPr>
          <p:cNvPr id="26627"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26628"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cs-CZ"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2771" name="Rectangle 3"/>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endParaRPr lang="cs-CZ"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D5B14C1-9C7E-4BF8-83B1-840AEE2BFD9D}" type="slidenum">
              <a:rPr lang="en-GB" smtClean="0"/>
              <a:pPr/>
              <a:t>18</a:t>
            </a:fld>
            <a:endParaRPr lang="en-GB" smtClean="0"/>
          </a:p>
        </p:txBody>
      </p:sp>
      <p:sp>
        <p:nvSpPr>
          <p:cNvPr id="34819" name="Rectangle 1"/>
          <p:cNvSpPr>
            <a:spLocks noGrp="1" noRot="1" noChangeAspect="1" noChangeArrowheads="1" noTextEdit="1"/>
          </p:cNvSpPr>
          <p:nvPr>
            <p:ph type="sldImg"/>
          </p:nvPr>
        </p:nvSpPr>
        <p:spPr bwMode="auto">
          <a:noFill/>
          <a:ln>
            <a:solidFill>
              <a:srgbClr val="000000"/>
            </a:solidFill>
            <a:miter lim="800000"/>
            <a:headEnd/>
            <a:tailEnd/>
          </a:ln>
        </p:spPr>
      </p:sp>
      <p:sp>
        <p:nvSpPr>
          <p:cNvPr id="34820" name="Rectangle 2"/>
          <p:cNvSpPr>
            <a:spLocks noGrp="1"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cs-CZ"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91E91286-D79B-4D90-99BB-68D2A0DB74E1}" type="slidenum">
              <a:rPr lang="en-GB" smtClean="0"/>
              <a:pPr/>
              <a:t>61</a:t>
            </a:fld>
            <a:endParaRPr lang="en-GB" smtClean="0"/>
          </a:p>
        </p:txBody>
      </p:sp>
      <p:sp>
        <p:nvSpPr>
          <p:cNvPr id="79875" name="Rectangle 1"/>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79876" name="Rectangle 2"/>
          <p:cNvSpPr>
            <a:spLocks noGrp="1" noChangeArrowheads="1"/>
          </p:cNvSpPr>
          <p:nvPr>
            <p:ph type="body" idx="1"/>
          </p:nvPr>
        </p:nvSpPr>
        <p:spPr bwMode="auto">
          <a:noFill/>
        </p:spPr>
        <p:txBody>
          <a:bodyPr wrap="none" numCol="1" anchor="ctr" anchorCtr="0" compatLnSpc="1">
            <a:prstTxWarp prst="textNoShape">
              <a:avLst/>
            </a:prstTxWarp>
          </a:bodyPr>
          <a:lstStyle/>
          <a:p>
            <a:endParaRPr lang="cs-CZ"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AE8C0EF2-6526-4400-A347-DA2E4688C51C}" type="slidenum">
              <a:rPr lang="en-GB" smtClean="0"/>
              <a:pPr/>
              <a:t>62</a:t>
            </a:fld>
            <a:endParaRPr lang="en-GB" smtClean="0"/>
          </a:p>
        </p:txBody>
      </p:sp>
      <p:sp>
        <p:nvSpPr>
          <p:cNvPr id="819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1924" name="Rectangle 3"/>
          <p:cNvSpPr>
            <a:spLocks noGrp="1" noChangeArrowheads="1"/>
          </p:cNvSpPr>
          <p:nvPr>
            <p:ph type="body" idx="1"/>
          </p:nvPr>
        </p:nvSpPr>
        <p:spPr bwMode="auto">
          <a:noFill/>
        </p:spPr>
        <p:txBody>
          <a:bodyPr wrap="none" numCol="1" anchor="ctr" anchorCtr="0" compatLnSpc="1">
            <a:prstTxWarp prst="textNoShape">
              <a:avLst/>
            </a:prstTxWarp>
          </a:bodyPr>
          <a:lstStyle/>
          <a:p>
            <a:endParaRPr lang="cs-CZ"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cs-CZ"/>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cs-CZ"/>
          </a:p>
        </p:txBody>
      </p:sp>
      <p:sp>
        <p:nvSpPr>
          <p:cNvPr id="4" name="Rectangle 4"/>
          <p:cNvSpPr>
            <a:spLocks noGrp="1" noChangeArrowheads="1"/>
          </p:cNvSpPr>
          <p:nvPr>
            <p:ph type="dt" sz="half" idx="10"/>
          </p:nvPr>
        </p:nvSpPr>
        <p:spPr>
          <a:ln/>
        </p:spPr>
        <p:txBody>
          <a:bodyPr/>
          <a:lstStyle>
            <a:lvl1pPr>
              <a:defRPr/>
            </a:lvl1pPr>
          </a:lstStyle>
          <a:p>
            <a:pPr>
              <a:defRPr/>
            </a:pPr>
            <a:fld id="{0806EDE1-7A44-4AA2-A21D-E5E23D1E3B10}" type="datetimeFigureOut">
              <a:rPr lang="cs-CZ"/>
              <a:pPr>
                <a:defRPr/>
              </a:pPr>
              <a:t>19.2.2013</a:t>
            </a:fld>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pPr>
              <a:defRPr/>
            </a:pPr>
            <a:fld id="{AFC732BE-535F-4C42-9A7A-AEF8D46A3E9D}" type="slidenum">
              <a:rPr lang="cs-CZ"/>
              <a:pPr>
                <a:defRPr/>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cs-CZ"/>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Rectangle 4"/>
          <p:cNvSpPr>
            <a:spLocks noGrp="1" noChangeArrowheads="1"/>
          </p:cNvSpPr>
          <p:nvPr>
            <p:ph type="dt" sz="half" idx="10"/>
          </p:nvPr>
        </p:nvSpPr>
        <p:spPr>
          <a:ln/>
        </p:spPr>
        <p:txBody>
          <a:bodyPr/>
          <a:lstStyle>
            <a:lvl1pPr>
              <a:defRPr/>
            </a:lvl1pPr>
          </a:lstStyle>
          <a:p>
            <a:pPr>
              <a:defRPr/>
            </a:pPr>
            <a:fld id="{5EE4BBD0-695D-46B7-A031-58CF6F1464A2}" type="datetimeFigureOut">
              <a:rPr lang="cs-CZ"/>
              <a:pPr>
                <a:defRPr/>
              </a:pPr>
              <a:t>19.2.2013</a:t>
            </a:fld>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pPr>
              <a:defRPr/>
            </a:pPr>
            <a:fld id="{AD6F1CB5-E756-4FA0-A61A-728782A87931}"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cs-C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Rectangle 4"/>
          <p:cNvSpPr>
            <a:spLocks noGrp="1" noChangeArrowheads="1"/>
          </p:cNvSpPr>
          <p:nvPr>
            <p:ph type="dt" sz="half" idx="10"/>
          </p:nvPr>
        </p:nvSpPr>
        <p:spPr>
          <a:ln/>
        </p:spPr>
        <p:txBody>
          <a:bodyPr/>
          <a:lstStyle>
            <a:lvl1pPr>
              <a:defRPr/>
            </a:lvl1pPr>
          </a:lstStyle>
          <a:p>
            <a:pPr>
              <a:defRPr/>
            </a:pPr>
            <a:fld id="{C4767AB2-A38E-4DEC-87AF-126D1FD287BC}" type="datetimeFigureOut">
              <a:rPr lang="cs-CZ"/>
              <a:pPr>
                <a:defRPr/>
              </a:pPr>
              <a:t>19.2.2013</a:t>
            </a:fld>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pPr>
              <a:defRPr/>
            </a:pPr>
            <a:fld id="{1B2A2366-150D-4BA6-866F-DCC08A675200}"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cs-CZ"/>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Rectangle 4"/>
          <p:cNvSpPr>
            <a:spLocks noGrp="1" noChangeArrowheads="1"/>
          </p:cNvSpPr>
          <p:nvPr>
            <p:ph type="dt" sz="half" idx="10"/>
          </p:nvPr>
        </p:nvSpPr>
        <p:spPr>
          <a:ln/>
        </p:spPr>
        <p:txBody>
          <a:bodyPr/>
          <a:lstStyle>
            <a:lvl1pPr>
              <a:defRPr/>
            </a:lvl1pPr>
          </a:lstStyle>
          <a:p>
            <a:pPr>
              <a:defRPr/>
            </a:pPr>
            <a:fld id="{75D85253-D784-4A6D-8346-C0E0C26509E5}" type="datetimeFigureOut">
              <a:rPr lang="cs-CZ"/>
              <a:pPr>
                <a:defRPr/>
              </a:pPr>
              <a:t>19.2.2013</a:t>
            </a:fld>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pPr>
              <a:defRPr/>
            </a:pPr>
            <a:fld id="{677C44A2-55C7-41A9-B770-3C589DE5E0EA}"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cs-C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080E6C5D-57A5-41A4-90B3-C17B4BAF1084}" type="datetimeFigureOut">
              <a:rPr lang="cs-CZ"/>
              <a:pPr>
                <a:defRPr/>
              </a:pPr>
              <a:t>19.2.2013</a:t>
            </a:fld>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pPr>
              <a:defRPr/>
            </a:pPr>
            <a:fld id="{6FF23758-2D5D-48FD-BB0E-CAFD8BF210EC}"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cs-C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5" name="Rectangle 4"/>
          <p:cNvSpPr>
            <a:spLocks noGrp="1" noChangeArrowheads="1"/>
          </p:cNvSpPr>
          <p:nvPr>
            <p:ph type="dt" sz="half" idx="10"/>
          </p:nvPr>
        </p:nvSpPr>
        <p:spPr>
          <a:ln/>
        </p:spPr>
        <p:txBody>
          <a:bodyPr/>
          <a:lstStyle>
            <a:lvl1pPr>
              <a:defRPr/>
            </a:lvl1pPr>
          </a:lstStyle>
          <a:p>
            <a:pPr>
              <a:defRPr/>
            </a:pPr>
            <a:fld id="{A5CDDDE3-C254-4CA9-B5D5-42EF5CAD1A4C}" type="datetimeFigureOut">
              <a:rPr lang="cs-CZ"/>
              <a:pPr>
                <a:defRPr/>
              </a:pPr>
              <a:t>19.2.2013</a:t>
            </a:fld>
            <a:endParaRPr 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cs-CZ"/>
          </a:p>
        </p:txBody>
      </p:sp>
      <p:sp>
        <p:nvSpPr>
          <p:cNvPr id="7" name="Rectangle 6"/>
          <p:cNvSpPr>
            <a:spLocks noGrp="1" noChangeArrowheads="1"/>
          </p:cNvSpPr>
          <p:nvPr>
            <p:ph type="sldNum" sz="quarter" idx="12"/>
          </p:nvPr>
        </p:nvSpPr>
        <p:spPr>
          <a:ln/>
        </p:spPr>
        <p:txBody>
          <a:bodyPr/>
          <a:lstStyle>
            <a:lvl1pPr>
              <a:defRPr/>
            </a:lvl1pPr>
          </a:lstStyle>
          <a:p>
            <a:pPr>
              <a:defRPr/>
            </a:pPr>
            <a:fld id="{4501EF69-6683-496C-B953-61BF879D86FE}"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cs-C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7" name="Rectangle 4"/>
          <p:cNvSpPr>
            <a:spLocks noGrp="1" noChangeArrowheads="1"/>
          </p:cNvSpPr>
          <p:nvPr>
            <p:ph type="dt" sz="half" idx="10"/>
          </p:nvPr>
        </p:nvSpPr>
        <p:spPr>
          <a:ln/>
        </p:spPr>
        <p:txBody>
          <a:bodyPr/>
          <a:lstStyle>
            <a:lvl1pPr>
              <a:defRPr/>
            </a:lvl1pPr>
          </a:lstStyle>
          <a:p>
            <a:pPr>
              <a:defRPr/>
            </a:pPr>
            <a:fld id="{3A71C515-ADAD-447A-A293-CF3B2F8682B4}" type="datetimeFigureOut">
              <a:rPr lang="cs-CZ"/>
              <a:pPr>
                <a:defRPr/>
              </a:pPr>
              <a:t>19.2.2013</a:t>
            </a:fld>
            <a:endParaRPr lang="cs-CZ"/>
          </a:p>
        </p:txBody>
      </p:sp>
      <p:sp>
        <p:nvSpPr>
          <p:cNvPr id="8" name="Rectangle 5"/>
          <p:cNvSpPr>
            <a:spLocks noGrp="1" noChangeArrowheads="1"/>
          </p:cNvSpPr>
          <p:nvPr>
            <p:ph type="ftr" sz="quarter" idx="11"/>
          </p:nvPr>
        </p:nvSpPr>
        <p:spPr>
          <a:ln/>
        </p:spPr>
        <p:txBody>
          <a:bodyPr/>
          <a:lstStyle>
            <a:lvl1pPr>
              <a:defRPr/>
            </a:lvl1pPr>
          </a:lstStyle>
          <a:p>
            <a:pPr>
              <a:defRPr/>
            </a:pPr>
            <a:endParaRPr lang="cs-CZ"/>
          </a:p>
        </p:txBody>
      </p:sp>
      <p:sp>
        <p:nvSpPr>
          <p:cNvPr id="9" name="Rectangle 6"/>
          <p:cNvSpPr>
            <a:spLocks noGrp="1" noChangeArrowheads="1"/>
          </p:cNvSpPr>
          <p:nvPr>
            <p:ph type="sldNum" sz="quarter" idx="12"/>
          </p:nvPr>
        </p:nvSpPr>
        <p:spPr>
          <a:ln/>
        </p:spPr>
        <p:txBody>
          <a:bodyPr/>
          <a:lstStyle>
            <a:lvl1pPr>
              <a:defRPr/>
            </a:lvl1pPr>
          </a:lstStyle>
          <a:p>
            <a:pPr>
              <a:defRPr/>
            </a:pPr>
            <a:fld id="{32789F3C-6324-4186-9E9A-55B48F0CFD51}"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cs-CZ"/>
          </a:p>
        </p:txBody>
      </p:sp>
      <p:sp>
        <p:nvSpPr>
          <p:cNvPr id="3" name="Rectangle 4"/>
          <p:cNvSpPr>
            <a:spLocks noGrp="1" noChangeArrowheads="1"/>
          </p:cNvSpPr>
          <p:nvPr>
            <p:ph type="dt" sz="half" idx="10"/>
          </p:nvPr>
        </p:nvSpPr>
        <p:spPr>
          <a:ln/>
        </p:spPr>
        <p:txBody>
          <a:bodyPr/>
          <a:lstStyle>
            <a:lvl1pPr>
              <a:defRPr/>
            </a:lvl1pPr>
          </a:lstStyle>
          <a:p>
            <a:pPr>
              <a:defRPr/>
            </a:pPr>
            <a:fld id="{D65276DC-72AD-47CF-AB04-E549C6B44735}" type="datetimeFigureOut">
              <a:rPr lang="cs-CZ"/>
              <a:pPr>
                <a:defRPr/>
              </a:pPr>
              <a:t>19.2.2013</a:t>
            </a:fld>
            <a:endParaRPr lang="cs-CZ"/>
          </a:p>
        </p:txBody>
      </p:sp>
      <p:sp>
        <p:nvSpPr>
          <p:cNvPr id="4" name="Rectangle 5"/>
          <p:cNvSpPr>
            <a:spLocks noGrp="1" noChangeArrowheads="1"/>
          </p:cNvSpPr>
          <p:nvPr>
            <p:ph type="ftr" sz="quarter" idx="11"/>
          </p:nvPr>
        </p:nvSpPr>
        <p:spPr>
          <a:ln/>
        </p:spPr>
        <p:txBody>
          <a:bodyPr/>
          <a:lstStyle>
            <a:lvl1pPr>
              <a:defRPr/>
            </a:lvl1pPr>
          </a:lstStyle>
          <a:p>
            <a:pPr>
              <a:defRPr/>
            </a:pPr>
            <a:endParaRPr lang="cs-CZ"/>
          </a:p>
        </p:txBody>
      </p:sp>
      <p:sp>
        <p:nvSpPr>
          <p:cNvPr id="5" name="Rectangle 6"/>
          <p:cNvSpPr>
            <a:spLocks noGrp="1" noChangeArrowheads="1"/>
          </p:cNvSpPr>
          <p:nvPr>
            <p:ph type="sldNum" sz="quarter" idx="12"/>
          </p:nvPr>
        </p:nvSpPr>
        <p:spPr>
          <a:ln/>
        </p:spPr>
        <p:txBody>
          <a:bodyPr/>
          <a:lstStyle>
            <a:lvl1pPr>
              <a:defRPr/>
            </a:lvl1pPr>
          </a:lstStyle>
          <a:p>
            <a:pPr>
              <a:defRPr/>
            </a:pPr>
            <a:fld id="{6B2E3F1F-6AA4-4526-990E-F9FD10C95AE2}"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AA3D2C0-E525-4806-B65D-3AEE00F5F1AD}" type="datetimeFigureOut">
              <a:rPr lang="cs-CZ"/>
              <a:pPr>
                <a:defRPr/>
              </a:pPr>
              <a:t>19.2.2013</a:t>
            </a:fld>
            <a:endParaRPr lang="cs-CZ"/>
          </a:p>
        </p:txBody>
      </p:sp>
      <p:sp>
        <p:nvSpPr>
          <p:cNvPr id="3" name="Rectangle 5"/>
          <p:cNvSpPr>
            <a:spLocks noGrp="1" noChangeArrowheads="1"/>
          </p:cNvSpPr>
          <p:nvPr>
            <p:ph type="ftr" sz="quarter" idx="11"/>
          </p:nvPr>
        </p:nvSpPr>
        <p:spPr>
          <a:ln/>
        </p:spPr>
        <p:txBody>
          <a:bodyPr/>
          <a:lstStyle>
            <a:lvl1pPr>
              <a:defRPr/>
            </a:lvl1pPr>
          </a:lstStyle>
          <a:p>
            <a:pPr>
              <a:defRPr/>
            </a:pPr>
            <a:endParaRPr lang="cs-CZ"/>
          </a:p>
        </p:txBody>
      </p:sp>
      <p:sp>
        <p:nvSpPr>
          <p:cNvPr id="4" name="Rectangle 6"/>
          <p:cNvSpPr>
            <a:spLocks noGrp="1" noChangeArrowheads="1"/>
          </p:cNvSpPr>
          <p:nvPr>
            <p:ph type="sldNum" sz="quarter" idx="12"/>
          </p:nvPr>
        </p:nvSpPr>
        <p:spPr>
          <a:ln/>
        </p:spPr>
        <p:txBody>
          <a:bodyPr/>
          <a:lstStyle>
            <a:lvl1pPr>
              <a:defRPr/>
            </a:lvl1pPr>
          </a:lstStyle>
          <a:p>
            <a:pPr>
              <a:defRPr/>
            </a:pPr>
            <a:fld id="{55D6E11A-9250-44F8-8AAE-F31DE2A04B23}"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cs-C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7C98ABC-2947-4FF3-AD84-6A4B0DCC5011}" type="datetimeFigureOut">
              <a:rPr lang="cs-CZ"/>
              <a:pPr>
                <a:defRPr/>
              </a:pPr>
              <a:t>19.2.2013</a:t>
            </a:fld>
            <a:endParaRPr 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cs-CZ"/>
          </a:p>
        </p:txBody>
      </p:sp>
      <p:sp>
        <p:nvSpPr>
          <p:cNvPr id="7" name="Rectangle 6"/>
          <p:cNvSpPr>
            <a:spLocks noGrp="1" noChangeArrowheads="1"/>
          </p:cNvSpPr>
          <p:nvPr>
            <p:ph type="sldNum" sz="quarter" idx="12"/>
          </p:nvPr>
        </p:nvSpPr>
        <p:spPr>
          <a:ln/>
        </p:spPr>
        <p:txBody>
          <a:bodyPr/>
          <a:lstStyle>
            <a:lvl1pPr>
              <a:defRPr/>
            </a:lvl1pPr>
          </a:lstStyle>
          <a:p>
            <a:pPr>
              <a:defRPr/>
            </a:pPr>
            <a:fld id="{9FBAB91F-B061-42A8-B234-075C10499551}"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cs-C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7A79A021-35A1-46F6-A7C6-E6BF0923DBD6}" type="datetimeFigureOut">
              <a:rPr lang="cs-CZ"/>
              <a:pPr>
                <a:defRPr/>
              </a:pPr>
              <a:t>19.2.2013</a:t>
            </a:fld>
            <a:endParaRPr 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cs-CZ"/>
          </a:p>
        </p:txBody>
      </p:sp>
      <p:sp>
        <p:nvSpPr>
          <p:cNvPr id="7" name="Rectangle 6"/>
          <p:cNvSpPr>
            <a:spLocks noGrp="1" noChangeArrowheads="1"/>
          </p:cNvSpPr>
          <p:nvPr>
            <p:ph type="sldNum" sz="quarter" idx="12"/>
          </p:nvPr>
        </p:nvSpPr>
        <p:spPr>
          <a:ln/>
        </p:spPr>
        <p:txBody>
          <a:bodyPr/>
          <a:lstStyle>
            <a:lvl1pPr>
              <a:defRPr/>
            </a:lvl1pPr>
          </a:lstStyle>
          <a:p>
            <a:pPr>
              <a:defRPr/>
            </a:pPr>
            <a:fld id="{AE39AF23-F97C-4E73-805F-58E02ED0A157}"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Klepnutím lze upravit styl předlohy nadpisů.</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11674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43B387FA-EC68-4EDF-B1C0-5F7541503624}" type="datetimeFigureOut">
              <a:rPr lang="cs-CZ"/>
              <a:pPr>
                <a:defRPr/>
              </a:pPr>
              <a:t>19.2.2013</a:t>
            </a:fld>
            <a:endParaRPr lang="cs-CZ"/>
          </a:p>
        </p:txBody>
      </p:sp>
      <p:sp>
        <p:nvSpPr>
          <p:cNvPr id="11674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cs-CZ"/>
          </a:p>
        </p:txBody>
      </p:sp>
      <p:sp>
        <p:nvSpPr>
          <p:cNvPr id="11674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B2D0A2F-A5A2-4893-89BB-A60ED6FFB21E}"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90" r:id="rId1"/>
    <p:sldLayoutId id="2147483689" r:id="rId2"/>
    <p:sldLayoutId id="2147483688" r:id="rId3"/>
    <p:sldLayoutId id="2147483687" r:id="rId4"/>
    <p:sldLayoutId id="2147483686" r:id="rId5"/>
    <p:sldLayoutId id="2147483685" r:id="rId6"/>
    <p:sldLayoutId id="2147483684" r:id="rId7"/>
    <p:sldLayoutId id="2147483683" r:id="rId8"/>
    <p:sldLayoutId id="2147483682" r:id="rId9"/>
    <p:sldLayoutId id="2147483681" r:id="rId10"/>
    <p:sldLayoutId id="214748368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7" name="Rectangle 2"/>
          <p:cNvSpPr>
            <a:spLocks noGrp="1" noChangeArrowheads="1"/>
          </p:cNvSpPr>
          <p:nvPr>
            <p:ph type="title" idx="4294967295"/>
          </p:nvPr>
        </p:nvSpPr>
        <p:spPr>
          <a:xfrm>
            <a:off x="0" y="1989138"/>
            <a:ext cx="9144000" cy="1044575"/>
          </a:xfrm>
        </p:spPr>
        <p:txBody>
          <a:bodyPr anchor="b"/>
          <a:lstStyle/>
          <a:p>
            <a:pPr eaLnBrk="1" hangingPunct="1"/>
            <a:r>
              <a:rPr lang="cs-CZ" sz="6200" b="1" smtClean="0">
                <a:solidFill>
                  <a:schemeClr val="tx1"/>
                </a:solidFill>
                <a:cs typeface="Arial" charset="0"/>
              </a:rPr>
              <a:t>Regionální rozvoj</a:t>
            </a:r>
          </a:p>
        </p:txBody>
      </p:sp>
      <p:sp>
        <p:nvSpPr>
          <p:cNvPr id="14338" name="Rectangle 3"/>
          <p:cNvSpPr>
            <a:spLocks noGrp="1" noChangeArrowheads="1"/>
          </p:cNvSpPr>
          <p:nvPr>
            <p:ph type="body" idx="4294967295"/>
          </p:nvPr>
        </p:nvSpPr>
        <p:spPr>
          <a:xfrm>
            <a:off x="0" y="4292600"/>
            <a:ext cx="9144000" cy="2565400"/>
          </a:xfrm>
        </p:spPr>
        <p:txBody>
          <a:bodyPr/>
          <a:lstStyle/>
          <a:p>
            <a:pPr marL="0" indent="0" algn="ctr" eaLnBrk="1" hangingPunct="1">
              <a:spcBef>
                <a:spcPct val="0"/>
              </a:spcBef>
              <a:buFontTx/>
              <a:buNone/>
            </a:pPr>
            <a:r>
              <a:rPr lang="cs-CZ" smtClean="0">
                <a:cs typeface="Arial" charset="0"/>
              </a:rPr>
              <a:t>Inovace bakalářského studijního programu v kontextu </a:t>
            </a:r>
          </a:p>
          <a:p>
            <a:pPr marL="0" indent="0" algn="ctr" eaLnBrk="1" hangingPunct="1">
              <a:spcBef>
                <a:spcPct val="0"/>
              </a:spcBef>
              <a:buFontTx/>
              <a:buNone/>
            </a:pPr>
            <a:r>
              <a:rPr lang="cs-CZ" smtClean="0">
                <a:cs typeface="Arial" charset="0"/>
              </a:rPr>
              <a:t>Boloňského procesu s důrazem na výsledky učení </a:t>
            </a:r>
          </a:p>
          <a:p>
            <a:pPr marL="0" indent="0" algn="ctr" eaLnBrk="1" hangingPunct="1">
              <a:spcBef>
                <a:spcPct val="0"/>
              </a:spcBef>
              <a:buFontTx/>
              <a:buNone/>
            </a:pPr>
            <a:r>
              <a:rPr lang="cs-CZ" sz="3600" smtClean="0">
                <a:cs typeface="Arial" charset="0"/>
              </a:rPr>
              <a:t>CZ.2.17/3.1.00/32599 </a:t>
            </a:r>
          </a:p>
          <a:p>
            <a:pPr marL="0" indent="0" algn="ctr" eaLnBrk="1" hangingPunct="1">
              <a:buFontTx/>
              <a:buNone/>
            </a:pPr>
            <a:r>
              <a:rPr lang="cs-CZ" sz="2400" smtClean="0">
                <a:cs typeface="Arial" charset="0"/>
              </a:rPr>
              <a:t>Vysoká škola regionálního rozvoje Praha</a:t>
            </a:r>
          </a:p>
        </p:txBody>
      </p:sp>
      <p:pic>
        <p:nvPicPr>
          <p:cNvPr id="14339" name="Picture 4" descr="3_loga_velikost_100"/>
          <p:cNvPicPr>
            <a:picLocks noChangeAspect="1" noChangeArrowheads="1"/>
          </p:cNvPicPr>
          <p:nvPr/>
        </p:nvPicPr>
        <p:blipFill>
          <a:blip r:embed="rId2"/>
          <a:srcRect/>
          <a:stretch>
            <a:fillRect/>
          </a:stretch>
        </p:blipFill>
        <p:spPr bwMode="auto">
          <a:xfrm>
            <a:off x="2771775" y="620713"/>
            <a:ext cx="3529013" cy="126206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3" name="Nadpis 1"/>
          <p:cNvSpPr>
            <a:spLocks noGrp="1"/>
          </p:cNvSpPr>
          <p:nvPr>
            <p:ph type="title" idx="4294967295"/>
          </p:nvPr>
        </p:nvSpPr>
        <p:spPr/>
        <p:txBody>
          <a:bodyPr anchor="b"/>
          <a:lstStyle/>
          <a:p>
            <a:pPr eaLnBrk="1" hangingPunct="1"/>
            <a:r>
              <a:rPr lang="cs-CZ" smtClean="0"/>
              <a:t>OBSAHOVÉ VYMEZENÍ REGIONÁLNÍHO ROZVOJE</a:t>
            </a:r>
          </a:p>
        </p:txBody>
      </p:sp>
      <p:sp>
        <p:nvSpPr>
          <p:cNvPr id="23554" name="Zástupný symbol pro obsah 2"/>
          <p:cNvSpPr>
            <a:spLocks noGrp="1"/>
          </p:cNvSpPr>
          <p:nvPr>
            <p:ph sz="quarter" idx="4294967295"/>
          </p:nvPr>
        </p:nvSpPr>
        <p:spPr/>
        <p:txBody>
          <a:bodyPr/>
          <a:lstStyle/>
          <a:p>
            <a:pPr algn="just" eaLnBrk="1" hangingPunct="1">
              <a:lnSpc>
                <a:spcPct val="90000"/>
              </a:lnSpc>
            </a:pPr>
            <a:r>
              <a:rPr lang="cs-CZ" sz="2000" smtClean="0"/>
              <a:t>komplexní (strategie, programy rozvoje)</a:t>
            </a:r>
          </a:p>
          <a:p>
            <a:pPr algn="just" eaLnBrk="1" hangingPunct="1">
              <a:lnSpc>
                <a:spcPct val="90000"/>
              </a:lnSpc>
            </a:pPr>
            <a:r>
              <a:rPr lang="cs-CZ" sz="2000" smtClean="0"/>
              <a:t>resortní, dílčí, účelové</a:t>
            </a:r>
          </a:p>
          <a:p>
            <a:pPr algn="just" eaLnBrk="1" hangingPunct="1">
              <a:lnSpc>
                <a:spcPct val="90000"/>
              </a:lnSpc>
            </a:pPr>
            <a:endParaRPr lang="cs-CZ" sz="2000" smtClean="0"/>
          </a:p>
          <a:p>
            <a:pPr eaLnBrk="1" hangingPunct="1">
              <a:lnSpc>
                <a:spcPct val="90000"/>
              </a:lnSpc>
              <a:buFontTx/>
              <a:buNone/>
            </a:pPr>
            <a:r>
              <a:rPr lang="cs-CZ" sz="2000" smtClean="0">
                <a:solidFill>
                  <a:srgbClr val="575F6D"/>
                </a:solidFill>
              </a:rPr>
              <a:t>DOKUMENTY REGIONÁLNÍ ROZVOJE</a:t>
            </a:r>
          </a:p>
          <a:p>
            <a:pPr eaLnBrk="1" hangingPunct="1">
              <a:lnSpc>
                <a:spcPct val="90000"/>
              </a:lnSpc>
              <a:buFontTx/>
              <a:buNone/>
            </a:pPr>
            <a:r>
              <a:rPr lang="cs-CZ" sz="2000" smtClean="0">
                <a:solidFill>
                  <a:srgbClr val="575F6D"/>
                </a:solidFill>
              </a:rPr>
              <a:t>(PŘEHLED)</a:t>
            </a:r>
            <a:endParaRPr lang="cs-CZ" sz="2000" smtClean="0"/>
          </a:p>
          <a:p>
            <a:pPr eaLnBrk="1" hangingPunct="1">
              <a:lnSpc>
                <a:spcPct val="90000"/>
              </a:lnSpc>
              <a:buFontTx/>
              <a:buNone/>
            </a:pPr>
            <a:endParaRPr lang="cs-CZ" sz="2000" smtClean="0"/>
          </a:p>
          <a:p>
            <a:pPr eaLnBrk="1" hangingPunct="1">
              <a:lnSpc>
                <a:spcPct val="90000"/>
              </a:lnSpc>
            </a:pPr>
            <a:r>
              <a:rPr lang="cs-CZ" sz="2000" smtClean="0"/>
              <a:t>národní (SRR, SUR, SHR)</a:t>
            </a:r>
          </a:p>
          <a:p>
            <a:pPr eaLnBrk="1" hangingPunct="1">
              <a:lnSpc>
                <a:spcPct val="90000"/>
              </a:lnSpc>
            </a:pPr>
            <a:r>
              <a:rPr lang="cs-CZ" sz="2000" smtClean="0"/>
              <a:t>národní ve vztahu k SF (NRP, NSRR)</a:t>
            </a:r>
          </a:p>
          <a:p>
            <a:pPr eaLnBrk="1" hangingPunct="1">
              <a:lnSpc>
                <a:spcPct val="90000"/>
              </a:lnSpc>
            </a:pPr>
            <a:r>
              <a:rPr lang="cs-CZ" sz="2000" smtClean="0"/>
              <a:t>tematické operační programy</a:t>
            </a:r>
          </a:p>
          <a:p>
            <a:pPr eaLnBrk="1" hangingPunct="1">
              <a:lnSpc>
                <a:spcPct val="90000"/>
              </a:lnSpc>
            </a:pPr>
            <a:r>
              <a:rPr lang="cs-CZ" sz="2000" smtClean="0"/>
              <a:t>regionální operační programy</a:t>
            </a:r>
          </a:p>
          <a:p>
            <a:pPr eaLnBrk="1" hangingPunct="1">
              <a:lnSpc>
                <a:spcPct val="90000"/>
              </a:lnSpc>
            </a:pPr>
            <a:r>
              <a:rPr lang="cs-CZ" sz="2000" smtClean="0"/>
              <a:t>municipální</a:t>
            </a:r>
          </a:p>
          <a:p>
            <a:pPr eaLnBrk="1" hangingPunct="1">
              <a:lnSpc>
                <a:spcPct val="90000"/>
              </a:lnSpc>
              <a:buFontTx/>
              <a:buNone/>
            </a:pPr>
            <a:endParaRPr lang="cs-CZ" sz="2000" smtClean="0"/>
          </a:p>
          <a:p>
            <a:pPr eaLnBrk="1" hangingPunct="1">
              <a:lnSpc>
                <a:spcPct val="90000"/>
              </a:lnSpc>
            </a:pPr>
            <a:endParaRPr lang="cs-CZ" smtClean="0"/>
          </a:p>
          <a:p>
            <a:pPr eaLnBrk="1" hangingPunct="1">
              <a:lnSpc>
                <a:spcPct val="90000"/>
              </a:lnSpc>
              <a:buFontTx/>
              <a:buNone/>
            </a:pPr>
            <a:endParaRPr lang="cs-CZ" smtClean="0"/>
          </a:p>
          <a:p>
            <a:pPr eaLnBrk="1" hangingPunct="1">
              <a:lnSpc>
                <a:spcPct val="90000"/>
              </a:lnSpc>
            </a:pPr>
            <a:endParaRPr lang="cs-CZ" smtClean="0"/>
          </a:p>
          <a:p>
            <a:pPr eaLnBrk="1" hangingPunct="1">
              <a:lnSpc>
                <a:spcPct val="90000"/>
              </a:lnSpc>
            </a:pPr>
            <a:endParaRPr lang="cs-CZ" smtClean="0"/>
          </a:p>
          <a:p>
            <a:pPr eaLnBrk="1" hangingPunct="1">
              <a:lnSpc>
                <a:spcPct val="90000"/>
              </a:lnSpc>
            </a:pPr>
            <a:endParaRPr lang="cs-CZ" smtClean="0"/>
          </a:p>
          <a:p>
            <a:pPr eaLnBrk="1" hangingPunct="1">
              <a:lnSpc>
                <a:spcPct val="90000"/>
              </a:lnSpc>
            </a:pPr>
            <a:endParaRPr lang="cs-CZ" smtClean="0"/>
          </a:p>
        </p:txBody>
      </p:sp>
      <p:pic>
        <p:nvPicPr>
          <p:cNvPr id="2355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7" name="Nadpis 1"/>
          <p:cNvSpPr>
            <a:spLocks noGrp="1"/>
          </p:cNvSpPr>
          <p:nvPr>
            <p:ph type="title" idx="4294967295"/>
          </p:nvPr>
        </p:nvSpPr>
        <p:spPr/>
        <p:txBody>
          <a:bodyPr anchor="b"/>
          <a:lstStyle/>
          <a:p>
            <a:pPr eaLnBrk="1" hangingPunct="1"/>
            <a:r>
              <a:rPr lang="cs-CZ" smtClean="0"/>
              <a:t>PŘÍSTUPY K REGIONÁLNÍMU ROZVOJI</a:t>
            </a:r>
          </a:p>
        </p:txBody>
      </p:sp>
      <p:sp>
        <p:nvSpPr>
          <p:cNvPr id="24578" name="Zástupný symbol pro obsah 2"/>
          <p:cNvSpPr>
            <a:spLocks noGrp="1"/>
          </p:cNvSpPr>
          <p:nvPr>
            <p:ph sz="quarter" idx="4294967295"/>
          </p:nvPr>
        </p:nvSpPr>
        <p:spPr/>
        <p:txBody>
          <a:bodyPr/>
          <a:lstStyle/>
          <a:p>
            <a:pPr eaLnBrk="1" hangingPunct="1"/>
            <a:r>
              <a:rPr lang="cs-CZ" sz="2400" smtClean="0"/>
              <a:t>disparitní, vyrovnávací</a:t>
            </a:r>
          </a:p>
          <a:p>
            <a:pPr eaLnBrk="1" hangingPunct="1"/>
            <a:r>
              <a:rPr lang="cs-CZ" sz="2400" smtClean="0"/>
              <a:t>prorůstový, akcelerační</a:t>
            </a:r>
          </a:p>
          <a:p>
            <a:pPr eaLnBrk="1" hangingPunct="1"/>
            <a:r>
              <a:rPr lang="cs-CZ" sz="2400" smtClean="0"/>
              <a:t>kombinovaný</a:t>
            </a:r>
          </a:p>
          <a:p>
            <a:pPr eaLnBrk="1" hangingPunct="1"/>
            <a:endParaRPr lang="cs-CZ" sz="2400" smtClean="0"/>
          </a:p>
          <a:p>
            <a:pPr eaLnBrk="1" hangingPunct="1">
              <a:buFontTx/>
              <a:buNone/>
            </a:pPr>
            <a:r>
              <a:rPr lang="cs-CZ" sz="2400" smtClean="0">
                <a:solidFill>
                  <a:srgbClr val="575F6D"/>
                </a:solidFill>
              </a:rPr>
              <a:t>AKTÉŘI REGIONÁLNÍHO ROZVOJE</a:t>
            </a:r>
          </a:p>
          <a:p>
            <a:pPr eaLnBrk="1" hangingPunct="1">
              <a:buFontTx/>
              <a:buNone/>
            </a:pPr>
            <a:r>
              <a:rPr lang="cs-CZ" sz="2400" smtClean="0">
                <a:solidFill>
                  <a:srgbClr val="575F6D"/>
                </a:solidFill>
              </a:rPr>
              <a:t>(CÍLOVÉ SKUPINY)</a:t>
            </a:r>
            <a:endParaRPr lang="cs-CZ" sz="2400" smtClean="0"/>
          </a:p>
          <a:p>
            <a:pPr eaLnBrk="1" hangingPunct="1"/>
            <a:r>
              <a:rPr lang="cs-CZ" sz="2400" smtClean="0"/>
              <a:t>veřejná správa</a:t>
            </a:r>
          </a:p>
          <a:p>
            <a:pPr eaLnBrk="1" hangingPunct="1"/>
            <a:r>
              <a:rPr lang="cs-CZ" sz="2400" smtClean="0"/>
              <a:t>podnikatelská sféra</a:t>
            </a:r>
          </a:p>
          <a:p>
            <a:pPr eaLnBrk="1" hangingPunct="1"/>
            <a:r>
              <a:rPr lang="cs-CZ" sz="2400" smtClean="0"/>
              <a:t>nezisková sféra</a:t>
            </a:r>
          </a:p>
          <a:p>
            <a:pPr eaLnBrk="1" hangingPunct="1"/>
            <a:r>
              <a:rPr lang="cs-CZ" sz="2400" smtClean="0"/>
              <a:t>veřejnost</a:t>
            </a:r>
          </a:p>
        </p:txBody>
      </p:sp>
      <p:pic>
        <p:nvPicPr>
          <p:cNvPr id="2457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1" name="Rectangle 1"/>
          <p:cNvSpPr>
            <a:spLocks noGrp="1" noChangeArrowheads="1"/>
          </p:cNvSpPr>
          <p:nvPr>
            <p:ph type="title" idx="4294967295"/>
          </p:nvPr>
        </p:nvSpPr>
        <p:spPr>
          <a:xfrm>
            <a:off x="214313" y="571500"/>
            <a:ext cx="8229600" cy="782638"/>
          </a:xfrm>
        </p:spPr>
        <p:txBody>
          <a:bodyPr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smtClean="0"/>
              <a:t>ZAPOJENÍ VEŘEJNOSTI</a:t>
            </a:r>
            <a:r>
              <a:rPr lang="cs-CZ" b="1" smtClean="0"/>
              <a:t> - UKÁZKA</a:t>
            </a:r>
            <a:endParaRPr lang="en-GB" b="1" smtClean="0"/>
          </a:p>
        </p:txBody>
      </p:sp>
      <p:sp>
        <p:nvSpPr>
          <p:cNvPr id="25602" name="Rectangle 2"/>
          <p:cNvSpPr>
            <a:spLocks noChangeArrowheads="1"/>
          </p:cNvSpPr>
          <p:nvPr/>
        </p:nvSpPr>
        <p:spPr bwMode="auto">
          <a:xfrm>
            <a:off x="428625" y="1571625"/>
            <a:ext cx="2881313" cy="1368425"/>
          </a:xfrm>
          <a:prstGeom prst="rect">
            <a:avLst/>
          </a:prstGeom>
          <a:solidFill>
            <a:srgbClr val="FFFF99"/>
          </a:solidFill>
          <a:ln w="9360">
            <a:solidFill>
              <a:srgbClr val="000000"/>
            </a:solidFill>
            <a:miter lim="800000"/>
            <a:headEnd/>
            <a:tailEnd/>
          </a:ln>
        </p:spPr>
        <p:txBody>
          <a:bodyPr wrap="none" lIns="90000" tIns="46800" rIns="90000" bIns="46800" anchor="ctr"/>
          <a:lstStyle/>
          <a:p>
            <a:pPr marL="341313" indent="-341313">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400" b="1" u="sng">
                <a:solidFill>
                  <a:srgbClr val="000000"/>
                </a:solidFill>
              </a:rPr>
              <a:t>INFORM</a:t>
            </a:r>
            <a:r>
              <a:rPr lang="cs-CZ" sz="2400" b="1" u="sng">
                <a:solidFill>
                  <a:srgbClr val="000000"/>
                </a:solidFill>
              </a:rPr>
              <a:t>OVÁNÍ</a:t>
            </a:r>
            <a:endParaRPr lang="en-GB" sz="2400" b="1" u="sng">
              <a:solidFill>
                <a:srgbClr val="000000"/>
              </a:solidFill>
            </a:endParaRPr>
          </a:p>
          <a:p>
            <a:pPr marL="341313" indent="-341313">
              <a:spcBef>
                <a:spcPts val="600"/>
              </a:spcBef>
              <a:buFont typeface="Arial" charset="0"/>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000" b="1">
                <a:solidFill>
                  <a:srgbClr val="000000"/>
                </a:solidFill>
              </a:rPr>
              <a:t>místní periodikum</a:t>
            </a:r>
            <a:endParaRPr lang="en-GB" sz="2000" b="1">
              <a:solidFill>
                <a:srgbClr val="000000"/>
              </a:solidFill>
            </a:endParaRPr>
          </a:p>
          <a:p>
            <a:pPr marL="341313" indent="-341313">
              <a:spcBef>
                <a:spcPts val="600"/>
              </a:spcBef>
              <a:buFont typeface="Arial" charset="0"/>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000" b="1">
                <a:solidFill>
                  <a:srgbClr val="000000"/>
                </a:solidFill>
              </a:rPr>
              <a:t>internetové stránky</a:t>
            </a:r>
          </a:p>
        </p:txBody>
      </p:sp>
      <p:sp>
        <p:nvSpPr>
          <p:cNvPr id="25603" name="Rectangle 5"/>
          <p:cNvSpPr>
            <a:spLocks noChangeArrowheads="1"/>
          </p:cNvSpPr>
          <p:nvPr/>
        </p:nvSpPr>
        <p:spPr bwMode="auto">
          <a:xfrm>
            <a:off x="4714875" y="1500188"/>
            <a:ext cx="3168650" cy="3024187"/>
          </a:xfrm>
          <a:prstGeom prst="rect">
            <a:avLst/>
          </a:prstGeom>
          <a:solidFill>
            <a:srgbClr val="3366FF"/>
          </a:solidFill>
          <a:ln w="9360">
            <a:solidFill>
              <a:srgbClr val="000000"/>
            </a:solidFill>
            <a:miter lim="800000"/>
            <a:headEnd/>
            <a:tailEnd/>
          </a:ln>
        </p:spPr>
        <p:txBody>
          <a:bodyPr wrap="none" lIns="90000" tIns="46800" rIns="90000" bIns="46800" anchor="ctr"/>
          <a:lstStyle/>
          <a:p>
            <a:pPr marL="341313" indent="-341313">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400" b="1" u="sng">
                <a:solidFill>
                  <a:srgbClr val="000000"/>
                </a:solidFill>
              </a:rPr>
              <a:t>KOMUNIKOVÁNÍ</a:t>
            </a:r>
          </a:p>
          <a:p>
            <a:pPr marL="341313" indent="-341313">
              <a:spcBef>
                <a:spcPts val="600"/>
              </a:spcBef>
              <a:buFontTx/>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000" b="1">
                <a:solidFill>
                  <a:srgbClr val="000000"/>
                </a:solidFill>
              </a:rPr>
              <a:t>setkání s občany</a:t>
            </a:r>
          </a:p>
          <a:p>
            <a:pPr marL="341313" indent="-341313">
              <a:spcBef>
                <a:spcPts val="600"/>
              </a:spcBef>
              <a:buFontTx/>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000" b="1">
                <a:solidFill>
                  <a:srgbClr val="000000"/>
                </a:solidFill>
              </a:rPr>
              <a:t>jednání zastupitelstva</a:t>
            </a:r>
          </a:p>
          <a:p>
            <a:pPr marL="341313" indent="-341313">
              <a:spcBef>
                <a:spcPts val="600"/>
              </a:spcBef>
              <a:buFontTx/>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000" b="1">
                <a:solidFill>
                  <a:srgbClr val="000000"/>
                </a:solidFill>
              </a:rPr>
              <a:t>ankety, šetření</a:t>
            </a:r>
          </a:p>
          <a:p>
            <a:pPr marL="341313" indent="-341313">
              <a:spcBef>
                <a:spcPts val="600"/>
              </a:spcBef>
              <a:buFontTx/>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000" b="1">
                <a:solidFill>
                  <a:srgbClr val="000000"/>
                </a:solidFill>
              </a:rPr>
              <a:t>internetové diskuse</a:t>
            </a:r>
          </a:p>
          <a:p>
            <a:pPr marL="341313" indent="-341313">
              <a:spcBef>
                <a:spcPts val="600"/>
              </a:spcBef>
              <a:buFontTx/>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000" b="1">
                <a:solidFill>
                  <a:srgbClr val="000000"/>
                </a:solidFill>
              </a:rPr>
              <a:t>speciální e-mail</a:t>
            </a:r>
          </a:p>
          <a:p>
            <a:pPr marL="341313" indent="-341313">
              <a:spcBef>
                <a:spcPts val="600"/>
              </a:spcBef>
              <a:buFontTx/>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000" b="1">
                <a:solidFill>
                  <a:srgbClr val="000000"/>
                </a:solidFill>
              </a:rPr>
              <a:t>speciální telefon</a:t>
            </a:r>
            <a:endParaRPr lang="en-GB" sz="2000" b="1">
              <a:solidFill>
                <a:srgbClr val="000000"/>
              </a:solidFill>
            </a:endParaRPr>
          </a:p>
        </p:txBody>
      </p:sp>
      <p:sp>
        <p:nvSpPr>
          <p:cNvPr id="25604" name="Rectangle 8"/>
          <p:cNvSpPr>
            <a:spLocks noChangeArrowheads="1"/>
          </p:cNvSpPr>
          <p:nvPr/>
        </p:nvSpPr>
        <p:spPr bwMode="auto">
          <a:xfrm>
            <a:off x="428625" y="5500688"/>
            <a:ext cx="7272338" cy="1154112"/>
          </a:xfrm>
          <a:prstGeom prst="rect">
            <a:avLst/>
          </a:prstGeom>
          <a:solidFill>
            <a:srgbClr val="000099"/>
          </a:solidFill>
          <a:ln w="9360">
            <a:solidFill>
              <a:srgbClr val="000000"/>
            </a:solidFill>
            <a:miter lim="800000"/>
            <a:headEnd/>
            <a:tailEnd/>
          </a:ln>
        </p:spPr>
        <p:txBody>
          <a:bodyPr wrap="none" lIns="90000" tIns="46800" rIns="90000" bIns="46800" anchor="ctr"/>
          <a:lstStyle/>
          <a:p>
            <a:pPr marL="341313" indent="-341313" algn="ctr">
              <a:spcBef>
                <a:spcPts val="600"/>
              </a:spcBef>
              <a:buClr>
                <a:srgbClr val="FFFFFF"/>
              </a:buCl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400" b="1" u="sng">
                <a:solidFill>
                  <a:srgbClr val="FFFFFF"/>
                </a:solidFill>
              </a:rPr>
              <a:t>KONSENZUS</a:t>
            </a:r>
            <a:endParaRPr lang="en-GB" sz="2400" b="1" u="sng">
              <a:solidFill>
                <a:srgbClr val="FFFFFF"/>
              </a:solidFill>
            </a:endParaRPr>
          </a:p>
        </p:txBody>
      </p:sp>
      <p:sp>
        <p:nvSpPr>
          <p:cNvPr id="25605" name="AutoShape 10"/>
          <p:cNvSpPr>
            <a:spLocks noChangeArrowheads="1"/>
          </p:cNvSpPr>
          <p:nvPr/>
        </p:nvSpPr>
        <p:spPr bwMode="auto">
          <a:xfrm>
            <a:off x="3571875" y="2071688"/>
            <a:ext cx="865188" cy="360362"/>
          </a:xfrm>
          <a:prstGeom prst="rightArrow">
            <a:avLst>
              <a:gd name="adj1" fmla="val 50000"/>
              <a:gd name="adj2" fmla="val 60022"/>
            </a:avLst>
          </a:prstGeom>
          <a:solidFill>
            <a:srgbClr val="00B8FF"/>
          </a:solidFill>
          <a:ln w="9525">
            <a:solidFill>
              <a:schemeClr val="tx1"/>
            </a:solidFill>
            <a:miter lim="800000"/>
            <a:headEnd/>
            <a:tailEnd/>
          </a:ln>
        </p:spPr>
        <p:txBody>
          <a:bodyPr wrap="none" anchor="ctr"/>
          <a:lstStyle/>
          <a:p>
            <a:endParaRPr lang="cs-CZ"/>
          </a:p>
        </p:txBody>
      </p:sp>
      <p:sp>
        <p:nvSpPr>
          <p:cNvPr id="25606" name="Rectangle 11"/>
          <p:cNvSpPr>
            <a:spLocks noChangeArrowheads="1"/>
          </p:cNvSpPr>
          <p:nvPr/>
        </p:nvSpPr>
        <p:spPr bwMode="auto">
          <a:xfrm>
            <a:off x="428625" y="3214688"/>
            <a:ext cx="2881313" cy="1368425"/>
          </a:xfrm>
          <a:prstGeom prst="rect">
            <a:avLst/>
          </a:prstGeom>
          <a:solidFill>
            <a:srgbClr val="FF9900"/>
          </a:solidFill>
          <a:ln w="9398">
            <a:solidFill>
              <a:srgbClr val="000000"/>
            </a:solidFill>
            <a:miter lim="800000"/>
            <a:headEnd/>
            <a:tailEnd/>
          </a:ln>
        </p:spPr>
        <p:txBody>
          <a:bodyPr wrap="none" lIns="90000" tIns="46800" rIns="90000" bIns="46800" anchor="ctr"/>
          <a:lstStyle/>
          <a:p>
            <a:pPr marL="341313" indent="-341313">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400" b="1" u="sng">
                <a:solidFill>
                  <a:srgbClr val="000000"/>
                </a:solidFill>
              </a:rPr>
              <a:t>VYHODNOCENÍ</a:t>
            </a:r>
            <a:endParaRPr lang="en-GB" sz="2400" b="1" u="sng">
              <a:solidFill>
                <a:srgbClr val="000000"/>
              </a:solidFill>
            </a:endParaRPr>
          </a:p>
          <a:p>
            <a:pPr marL="341313" indent="-341313">
              <a:spcBef>
                <a:spcPts val="600"/>
              </a:spcBef>
              <a:buFont typeface="Arial" charset="0"/>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000" b="1">
                <a:solidFill>
                  <a:srgbClr val="000000"/>
                </a:solidFill>
              </a:rPr>
              <a:t>vůle</a:t>
            </a:r>
            <a:endParaRPr lang="en-GB" sz="2000" b="1">
              <a:solidFill>
                <a:srgbClr val="000000"/>
              </a:solidFill>
            </a:endParaRPr>
          </a:p>
          <a:p>
            <a:pPr marL="341313" indent="-341313">
              <a:spcBef>
                <a:spcPts val="600"/>
              </a:spcBef>
              <a:buFont typeface="Arial" charset="0"/>
              <a:buChar cha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cs-CZ" sz="2000" b="1">
                <a:solidFill>
                  <a:srgbClr val="000000"/>
                </a:solidFill>
              </a:rPr>
              <a:t>zájem</a:t>
            </a:r>
            <a:endParaRPr lang="en-GB" sz="2000" b="1">
              <a:solidFill>
                <a:srgbClr val="000000"/>
              </a:solidFill>
            </a:endParaRPr>
          </a:p>
        </p:txBody>
      </p:sp>
      <p:sp>
        <p:nvSpPr>
          <p:cNvPr id="25607" name="AutoShape 12"/>
          <p:cNvSpPr>
            <a:spLocks noChangeArrowheads="1"/>
          </p:cNvSpPr>
          <p:nvPr/>
        </p:nvSpPr>
        <p:spPr bwMode="auto">
          <a:xfrm>
            <a:off x="3567113" y="3789363"/>
            <a:ext cx="865187" cy="360362"/>
          </a:xfrm>
          <a:prstGeom prst="leftArrow">
            <a:avLst>
              <a:gd name="adj1" fmla="val 50000"/>
              <a:gd name="adj2" fmla="val 60022"/>
            </a:avLst>
          </a:prstGeom>
          <a:solidFill>
            <a:srgbClr val="00B8FF"/>
          </a:solidFill>
          <a:ln w="9525">
            <a:solidFill>
              <a:schemeClr val="tx1"/>
            </a:solidFill>
            <a:miter lim="800000"/>
            <a:headEnd/>
            <a:tailEnd/>
          </a:ln>
        </p:spPr>
        <p:txBody>
          <a:bodyPr wrap="none" anchor="ctr"/>
          <a:lstStyle/>
          <a:p>
            <a:endParaRPr lang="cs-CZ"/>
          </a:p>
        </p:txBody>
      </p:sp>
      <p:sp>
        <p:nvSpPr>
          <p:cNvPr id="25608" name="AutoShape 13"/>
          <p:cNvSpPr>
            <a:spLocks noChangeArrowheads="1"/>
          </p:cNvSpPr>
          <p:nvPr/>
        </p:nvSpPr>
        <p:spPr bwMode="auto">
          <a:xfrm>
            <a:off x="1643063" y="4714875"/>
            <a:ext cx="503237" cy="720725"/>
          </a:xfrm>
          <a:prstGeom prst="downArrow">
            <a:avLst>
              <a:gd name="adj1" fmla="val 50000"/>
              <a:gd name="adj2" fmla="val 35804"/>
            </a:avLst>
          </a:prstGeom>
          <a:solidFill>
            <a:srgbClr val="00B8FF"/>
          </a:solidFill>
          <a:ln w="9525">
            <a:solidFill>
              <a:schemeClr val="tx1"/>
            </a:solidFill>
            <a:miter lim="800000"/>
            <a:headEnd/>
            <a:tailEnd/>
          </a:ln>
        </p:spPr>
        <p:txBody>
          <a:bodyPr wrap="none" anchor="ctr"/>
          <a:lstStyle/>
          <a:p>
            <a:endParaRPr lang="cs-CZ"/>
          </a:p>
        </p:txBody>
      </p:sp>
      <p:pic>
        <p:nvPicPr>
          <p:cNvPr id="25609" name="Picture 1"/>
          <p:cNvPicPr>
            <a:picLocks noChangeAspect="1" noChangeArrowheads="1"/>
          </p:cNvPicPr>
          <p:nvPr/>
        </p:nvPicPr>
        <p:blipFill>
          <a:blip r:embed="rId3"/>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49" name="Nadpis 1"/>
          <p:cNvSpPr>
            <a:spLocks noGrp="1"/>
          </p:cNvSpPr>
          <p:nvPr>
            <p:ph type="title" idx="4294967295"/>
          </p:nvPr>
        </p:nvSpPr>
        <p:spPr>
          <a:xfrm>
            <a:off x="457200" y="274638"/>
            <a:ext cx="8229600" cy="561975"/>
          </a:xfrm>
        </p:spPr>
        <p:txBody>
          <a:bodyPr anchor="b"/>
          <a:lstStyle/>
          <a:p>
            <a:pPr eaLnBrk="1" hangingPunct="1"/>
            <a:r>
              <a:rPr lang="cs-CZ" sz="2400" b="1" smtClean="0"/>
              <a:t>VÝCHODISKA REGIONÁLNÍHO ROZVOJE</a:t>
            </a:r>
          </a:p>
        </p:txBody>
      </p:sp>
      <p:sp>
        <p:nvSpPr>
          <p:cNvPr id="27650" name="Zástupný symbol pro obsah 2"/>
          <p:cNvSpPr>
            <a:spLocks noGrp="1"/>
          </p:cNvSpPr>
          <p:nvPr>
            <p:ph sz="quarter" idx="4294967295"/>
          </p:nvPr>
        </p:nvSpPr>
        <p:spPr/>
        <p:txBody>
          <a:bodyPr/>
          <a:lstStyle/>
          <a:p>
            <a:pPr eaLnBrk="1" hangingPunct="1"/>
            <a:r>
              <a:rPr lang="cs-CZ" sz="2800" smtClean="0"/>
              <a:t>geografická, přirozená (potenciál – suroviny, prostředí, krajina, tradice, zvyky, mentalita, náboženství, apod.)</a:t>
            </a:r>
          </a:p>
          <a:p>
            <a:pPr eaLnBrk="1" hangingPunct="1"/>
            <a:r>
              <a:rPr lang="cs-CZ" sz="2800" smtClean="0"/>
              <a:t>administrativní (aktivita veřejné správy, byrokracie, smart administration)</a:t>
            </a:r>
          </a:p>
          <a:p>
            <a:pPr eaLnBrk="1" hangingPunct="1"/>
            <a:r>
              <a:rPr lang="cs-CZ" sz="2800" smtClean="0"/>
              <a:t>demografická (struktura obyvatelstva)</a:t>
            </a:r>
          </a:p>
          <a:p>
            <a:pPr eaLnBrk="1" hangingPunct="1"/>
            <a:r>
              <a:rPr lang="cs-CZ" sz="2800" smtClean="0"/>
              <a:t>socioekonomická (sociální úroveň, ekonomická výkonnost, trh práce)</a:t>
            </a:r>
          </a:p>
          <a:p>
            <a:pPr eaLnBrk="1" hangingPunct="1"/>
            <a:r>
              <a:rPr lang="cs-CZ" sz="2800" smtClean="0"/>
              <a:t>manažerská (plánování, organizování, vedení, rozhodování)</a:t>
            </a:r>
          </a:p>
          <a:p>
            <a:pPr eaLnBrk="1" hangingPunct="1">
              <a:buFontTx/>
              <a:buNone/>
            </a:pPr>
            <a:endParaRPr lang="cs-CZ" sz="2800" smtClean="0"/>
          </a:p>
          <a:p>
            <a:pPr eaLnBrk="1" hangingPunct="1"/>
            <a:endParaRPr lang="cs-CZ" smtClean="0"/>
          </a:p>
          <a:p>
            <a:pPr eaLnBrk="1" hangingPunct="1"/>
            <a:endParaRPr lang="cs-CZ" smtClean="0"/>
          </a:p>
        </p:txBody>
      </p:sp>
      <p:pic>
        <p:nvPicPr>
          <p:cNvPr id="2765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3" name="Nadpis 1"/>
          <p:cNvSpPr>
            <a:spLocks noGrp="1"/>
          </p:cNvSpPr>
          <p:nvPr>
            <p:ph type="title" idx="4294967295"/>
          </p:nvPr>
        </p:nvSpPr>
        <p:spPr>
          <a:xfrm>
            <a:off x="457200" y="274638"/>
            <a:ext cx="8229600" cy="490537"/>
          </a:xfrm>
        </p:spPr>
        <p:txBody>
          <a:bodyPr anchor="b"/>
          <a:lstStyle/>
          <a:p>
            <a:pPr eaLnBrk="1" hangingPunct="1"/>
            <a:r>
              <a:rPr lang="cs-CZ" sz="2400" b="1" smtClean="0"/>
              <a:t>KONCEPČNÍ ZAJIŠTĚNÍ REGIONÁLNÍHO ROZVOJE</a:t>
            </a:r>
          </a:p>
        </p:txBody>
      </p:sp>
      <p:sp>
        <p:nvSpPr>
          <p:cNvPr id="28674" name="Zástupný symbol pro obsah 2"/>
          <p:cNvSpPr>
            <a:spLocks noGrp="1"/>
          </p:cNvSpPr>
          <p:nvPr>
            <p:ph sz="quarter" idx="4294967295"/>
          </p:nvPr>
        </p:nvSpPr>
        <p:spPr>
          <a:xfrm>
            <a:off x="428625" y="1214438"/>
            <a:ext cx="7467600" cy="5429250"/>
          </a:xfrm>
        </p:spPr>
        <p:txBody>
          <a:bodyPr/>
          <a:lstStyle/>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cs-CZ" sz="2000" u="sng" smtClean="0"/>
              <a:t>Zdůvodnění potřeby plánování regionálního rozvoje</a:t>
            </a:r>
          </a:p>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vytvoření </a:t>
            </a:r>
            <a:r>
              <a:rPr lang="en-GB" sz="2000" u="sng" smtClean="0"/>
              <a:t>argumentační základny</a:t>
            </a:r>
            <a:r>
              <a:rPr lang="en-GB" sz="2000" smtClean="0"/>
              <a:t> pro </a:t>
            </a:r>
            <a:r>
              <a:rPr lang="en-GB" sz="2000" b="1" smtClean="0">
                <a:solidFill>
                  <a:srgbClr val="990000"/>
                </a:solidFill>
              </a:rPr>
              <a:t>rozhodování</a:t>
            </a:r>
            <a:r>
              <a:rPr lang="en-GB" sz="2000" smtClean="0"/>
              <a:t> v zásadních rozvojových otázkách; </a:t>
            </a:r>
          </a:p>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u="sng" smtClean="0"/>
              <a:t>zpracování praktického podkladu (manuálu)</a:t>
            </a:r>
            <a:r>
              <a:rPr lang="en-GB" sz="2000" smtClean="0"/>
              <a:t> pro </a:t>
            </a:r>
            <a:r>
              <a:rPr lang="en-GB" sz="2000" b="1" smtClean="0">
                <a:solidFill>
                  <a:srgbClr val="990000"/>
                </a:solidFill>
              </a:rPr>
              <a:t>aktivizaci</a:t>
            </a:r>
            <a:r>
              <a:rPr lang="en-GB" sz="2000" smtClean="0"/>
              <a:t> vnitřních zdrojů </a:t>
            </a:r>
            <a:r>
              <a:rPr lang="cs-CZ" sz="2000" smtClean="0"/>
              <a:t>regionu </a:t>
            </a:r>
            <a:r>
              <a:rPr lang="en-GB" sz="2000" b="1" smtClean="0">
                <a:solidFill>
                  <a:srgbClr val="990000"/>
                </a:solidFill>
              </a:rPr>
              <a:t>realizaci</a:t>
            </a:r>
            <a:r>
              <a:rPr lang="en-GB" sz="2000" smtClean="0"/>
              <a:t> rozvojových aktivit;</a:t>
            </a:r>
          </a:p>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příprava stěžejního podkladu pro </a:t>
            </a:r>
            <a:r>
              <a:rPr lang="en-GB" sz="2000" u="sng" smtClean="0"/>
              <a:t>čerpání finančních prostředků</a:t>
            </a:r>
            <a:r>
              <a:rPr lang="en-GB" sz="2000" smtClean="0"/>
              <a:t> z domácích zdrojů a ze zdrojů </a:t>
            </a:r>
            <a:r>
              <a:rPr lang="en-GB" sz="2000" b="1" smtClean="0">
                <a:solidFill>
                  <a:srgbClr val="C00000"/>
                </a:solidFill>
              </a:rPr>
              <a:t>Evropské unie</a:t>
            </a:r>
            <a:r>
              <a:rPr lang="en-GB" sz="2000" smtClean="0"/>
              <a:t>;</a:t>
            </a:r>
          </a:p>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upevnění </a:t>
            </a:r>
            <a:r>
              <a:rPr lang="en-GB" sz="2000" u="sng" smtClean="0"/>
              <a:t>pozice </a:t>
            </a:r>
            <a:r>
              <a:rPr lang="cs-CZ" sz="2000" u="sng" smtClean="0"/>
              <a:t>regionu</a:t>
            </a:r>
            <a:r>
              <a:rPr lang="en-GB" sz="2000" smtClean="0"/>
              <a:t> a posílení je</a:t>
            </a:r>
            <a:r>
              <a:rPr lang="cs-CZ" sz="2000" smtClean="0"/>
              <a:t>ho</a:t>
            </a:r>
            <a:r>
              <a:rPr lang="en-GB" sz="2000" smtClean="0"/>
              <a:t> </a:t>
            </a:r>
            <a:r>
              <a:rPr lang="en-GB" sz="2000" u="sng" smtClean="0"/>
              <a:t>konkurenceschopnosti</a:t>
            </a:r>
            <a:r>
              <a:rPr lang="en-GB" sz="2000" smtClean="0"/>
              <a:t> (marketingový </a:t>
            </a:r>
            <a:r>
              <a:rPr lang="cs-CZ" sz="2000" smtClean="0"/>
              <a:t>efekt)</a:t>
            </a:r>
          </a:p>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cs-CZ" sz="2000" u="sng" smtClean="0"/>
              <a:t>Úrovně plánování</a:t>
            </a:r>
          </a:p>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cs-CZ" sz="2000" smtClean="0"/>
              <a:t>strategická (dlouhodobá) → cca 20 let</a:t>
            </a:r>
          </a:p>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cs-CZ" sz="2000" smtClean="0"/>
              <a:t>taktická (střednědobá, programová) → 4 roky (resp. 7 let)</a:t>
            </a:r>
          </a:p>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cs-CZ" sz="2000" smtClean="0"/>
              <a:t>operativní (krátkodobá, akční) → 1 rok</a:t>
            </a:r>
          </a:p>
          <a:p>
            <a:pPr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cs-CZ" sz="2000" smtClean="0"/>
          </a:p>
          <a:p>
            <a:pPr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smtClean="0"/>
          </a:p>
        </p:txBody>
      </p:sp>
      <p:pic>
        <p:nvPicPr>
          <p:cNvPr id="2867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7" name="Nadpis 1"/>
          <p:cNvSpPr>
            <a:spLocks noGrp="1"/>
          </p:cNvSpPr>
          <p:nvPr>
            <p:ph type="title" idx="4294967295"/>
          </p:nvPr>
        </p:nvSpPr>
        <p:spPr>
          <a:xfrm>
            <a:off x="468313" y="115888"/>
            <a:ext cx="7467600" cy="865187"/>
          </a:xfrm>
        </p:spPr>
        <p:txBody>
          <a:bodyPr anchor="b"/>
          <a:lstStyle/>
          <a:p>
            <a:pPr eaLnBrk="1" hangingPunct="1"/>
            <a:r>
              <a:rPr lang="cs-CZ" sz="2400" b="1" smtClean="0"/>
              <a:t>KONCEPČNÍ DOKUMENTY REGIONÁLNÍHO ROZVOJE</a:t>
            </a:r>
          </a:p>
        </p:txBody>
      </p:sp>
      <p:sp>
        <p:nvSpPr>
          <p:cNvPr id="29698" name="Zástupný symbol pro obsah 2"/>
          <p:cNvSpPr>
            <a:spLocks noGrp="1"/>
          </p:cNvSpPr>
          <p:nvPr>
            <p:ph sz="quarter" idx="4294967295"/>
          </p:nvPr>
        </p:nvSpPr>
        <p:spPr>
          <a:xfrm>
            <a:off x="468313" y="1268413"/>
            <a:ext cx="7467600" cy="5214937"/>
          </a:xfrm>
        </p:spPr>
        <p:txBody>
          <a:bodyPr/>
          <a:lstStyle/>
          <a:p>
            <a:pPr eaLnBrk="1" hangingPunct="1"/>
            <a:r>
              <a:rPr lang="cs-CZ" sz="2400" smtClean="0"/>
              <a:t>Strategie regionálního rozvoje</a:t>
            </a:r>
          </a:p>
          <a:p>
            <a:pPr eaLnBrk="1" hangingPunct="1"/>
            <a:r>
              <a:rPr lang="cs-CZ" sz="2400" smtClean="0"/>
              <a:t>Strategie hospodářského růstu</a:t>
            </a:r>
          </a:p>
          <a:p>
            <a:pPr eaLnBrk="1" hangingPunct="1"/>
            <a:r>
              <a:rPr lang="cs-CZ" sz="2400" smtClean="0"/>
              <a:t>Strategie udržitelného rozvoje</a:t>
            </a:r>
          </a:p>
          <a:p>
            <a:pPr eaLnBrk="1" hangingPunct="1"/>
            <a:r>
              <a:rPr lang="cs-CZ" sz="2400" smtClean="0"/>
              <a:t>Národní rozvojový plán</a:t>
            </a:r>
          </a:p>
          <a:p>
            <a:pPr eaLnBrk="1" hangingPunct="1"/>
            <a:r>
              <a:rPr lang="cs-CZ" sz="2400" smtClean="0"/>
              <a:t>Národní strategický referenční rámec</a:t>
            </a:r>
          </a:p>
          <a:p>
            <a:pPr eaLnBrk="1" hangingPunct="1"/>
            <a:r>
              <a:rPr lang="cs-CZ" sz="2400" smtClean="0"/>
              <a:t>Tematické operační programy (8)</a:t>
            </a:r>
          </a:p>
          <a:p>
            <a:pPr eaLnBrk="1" hangingPunct="1"/>
            <a:r>
              <a:rPr lang="cs-CZ" sz="2400" smtClean="0"/>
              <a:t>Regionální operační programy (7)</a:t>
            </a:r>
          </a:p>
          <a:p>
            <a:pPr eaLnBrk="1" hangingPunct="1"/>
            <a:r>
              <a:rPr lang="cs-CZ" sz="2400" smtClean="0"/>
              <a:t>Programy rozvoje krajů</a:t>
            </a:r>
          </a:p>
          <a:p>
            <a:pPr eaLnBrk="1" hangingPunct="1"/>
            <a:r>
              <a:rPr lang="cs-CZ" sz="2400" smtClean="0"/>
              <a:t>Programy rozvoje obcí</a:t>
            </a:r>
          </a:p>
          <a:p>
            <a:pPr eaLnBrk="1" hangingPunct="1"/>
            <a:r>
              <a:rPr lang="cs-CZ" sz="2400" smtClean="0"/>
              <a:t>Integrovaný plán rozvoje města</a:t>
            </a:r>
          </a:p>
          <a:p>
            <a:pPr eaLnBrk="1" hangingPunct="1"/>
            <a:r>
              <a:rPr lang="cs-CZ" sz="2400" smtClean="0"/>
              <a:t>Program rozvoje venkova</a:t>
            </a:r>
          </a:p>
          <a:p>
            <a:pPr eaLnBrk="1" hangingPunct="1"/>
            <a:endParaRPr lang="cs-CZ" sz="2400" smtClean="0"/>
          </a:p>
        </p:txBody>
      </p:sp>
      <p:pic>
        <p:nvPicPr>
          <p:cNvPr id="2969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8" name="Rectangle 4"/>
          <p:cNvSpPr>
            <a:spLocks noGrp="1" noChangeArrowheads="1"/>
          </p:cNvSpPr>
          <p:nvPr>
            <p:ph type="title" idx="4294967295"/>
          </p:nvPr>
        </p:nvSpPr>
        <p:spPr>
          <a:xfrm>
            <a:off x="357188" y="214313"/>
            <a:ext cx="8229600" cy="477837"/>
          </a:xfrm>
        </p:spPr>
        <p:txBody>
          <a:bodyPr anchor="b">
            <a:normAutofit/>
          </a:bodyPr>
          <a:lstStyle/>
          <a:p>
            <a:pPr eaLnBrk="1" hangingPunct="1"/>
            <a:r>
              <a:rPr lang="cs-CZ" sz="2400" b="1" smtClean="0">
                <a:effectLst>
                  <a:outerShdw blurRad="38100" dist="38100" dir="2700000" algn="tl">
                    <a:srgbClr val="C0C0C0"/>
                  </a:outerShdw>
                </a:effectLst>
              </a:rPr>
              <a:t>STRUKTURA ZÁSADNÍCH DOKUMENTŮ RR</a:t>
            </a:r>
          </a:p>
        </p:txBody>
      </p:sp>
      <p:sp>
        <p:nvSpPr>
          <p:cNvPr id="30722" name="Rectangle 5"/>
          <p:cNvSpPr>
            <a:spLocks noChangeArrowheads="1"/>
          </p:cNvSpPr>
          <p:nvPr/>
        </p:nvSpPr>
        <p:spPr bwMode="auto">
          <a:xfrm>
            <a:off x="2195513" y="1916113"/>
            <a:ext cx="6121400" cy="792162"/>
          </a:xfrm>
          <a:prstGeom prst="rect">
            <a:avLst/>
          </a:prstGeom>
          <a:noFill/>
          <a:ln w="9525" algn="ctr">
            <a:noFill/>
            <a:miter lim="800000"/>
            <a:headEnd/>
            <a:tailEnd/>
          </a:ln>
        </p:spPr>
        <p:txBody>
          <a:bodyPr wrap="none" anchor="ctr"/>
          <a:lstStyle/>
          <a:p>
            <a:endParaRPr lang="cs-CZ"/>
          </a:p>
        </p:txBody>
      </p:sp>
      <p:sp>
        <p:nvSpPr>
          <p:cNvPr id="30723" name="Rectangle 6"/>
          <p:cNvSpPr>
            <a:spLocks noChangeArrowheads="1"/>
          </p:cNvSpPr>
          <p:nvPr/>
        </p:nvSpPr>
        <p:spPr bwMode="auto">
          <a:xfrm>
            <a:off x="1428750" y="1143000"/>
            <a:ext cx="5905500" cy="1143000"/>
          </a:xfrm>
          <a:prstGeom prst="rect">
            <a:avLst/>
          </a:prstGeom>
          <a:solidFill>
            <a:srgbClr val="CCFFFF"/>
          </a:solidFill>
          <a:ln w="9525" algn="ctr">
            <a:solidFill>
              <a:schemeClr val="tx1"/>
            </a:solidFill>
            <a:miter lim="800000"/>
            <a:headEnd/>
            <a:tailEnd/>
          </a:ln>
        </p:spPr>
        <p:txBody>
          <a:bodyPr wrap="none" anchor="ctr"/>
          <a:lstStyle/>
          <a:p>
            <a:pPr marL="342900" indent="-342900" algn="ctr"/>
            <a:r>
              <a:rPr lang="cs-CZ" sz="2000"/>
              <a:t>Strategie hospodářského růstu ČR</a:t>
            </a:r>
          </a:p>
          <a:p>
            <a:pPr marL="342900" indent="-342900" algn="ctr"/>
            <a:r>
              <a:rPr lang="cs-CZ" sz="2000"/>
              <a:t>Strategie regionálního rozvoje ČR</a:t>
            </a:r>
          </a:p>
          <a:p>
            <a:pPr marL="342900" indent="-342900" algn="ctr"/>
            <a:r>
              <a:rPr lang="cs-CZ" sz="2000"/>
              <a:t>Strategie udržitelného rozvoje ČR</a:t>
            </a:r>
          </a:p>
        </p:txBody>
      </p:sp>
      <p:sp>
        <p:nvSpPr>
          <p:cNvPr id="30724" name="AutoShape 7"/>
          <p:cNvSpPr>
            <a:spLocks noChangeArrowheads="1"/>
          </p:cNvSpPr>
          <p:nvPr/>
        </p:nvSpPr>
        <p:spPr bwMode="auto">
          <a:xfrm>
            <a:off x="714375" y="1357313"/>
            <a:ext cx="503238" cy="1800225"/>
          </a:xfrm>
          <a:prstGeom prst="curvedRightArrow">
            <a:avLst>
              <a:gd name="adj1" fmla="val 71546"/>
              <a:gd name="adj2" fmla="val 143091"/>
              <a:gd name="adj3" fmla="val 33333"/>
            </a:avLst>
          </a:prstGeom>
          <a:noFill/>
          <a:ln w="9525">
            <a:solidFill>
              <a:schemeClr val="tx1"/>
            </a:solidFill>
            <a:miter lim="800000"/>
            <a:headEnd/>
            <a:tailEnd/>
          </a:ln>
        </p:spPr>
        <p:txBody>
          <a:bodyPr wrap="none" anchor="ctr"/>
          <a:lstStyle/>
          <a:p>
            <a:endParaRPr lang="cs-CZ"/>
          </a:p>
        </p:txBody>
      </p:sp>
      <p:sp>
        <p:nvSpPr>
          <p:cNvPr id="30725" name="AutoShape 9"/>
          <p:cNvSpPr>
            <a:spLocks noChangeArrowheads="1"/>
          </p:cNvSpPr>
          <p:nvPr/>
        </p:nvSpPr>
        <p:spPr bwMode="auto">
          <a:xfrm>
            <a:off x="7572375" y="1357313"/>
            <a:ext cx="504825" cy="1728787"/>
          </a:xfrm>
          <a:prstGeom prst="curvedLeftArrow">
            <a:avLst>
              <a:gd name="adj1" fmla="val 68491"/>
              <a:gd name="adj2" fmla="val 136981"/>
              <a:gd name="adj3" fmla="val 33333"/>
            </a:avLst>
          </a:prstGeom>
          <a:noFill/>
          <a:ln w="9525">
            <a:solidFill>
              <a:schemeClr val="tx1"/>
            </a:solidFill>
            <a:miter lim="800000"/>
            <a:headEnd/>
            <a:tailEnd/>
          </a:ln>
        </p:spPr>
        <p:txBody>
          <a:bodyPr wrap="none" anchor="ctr"/>
          <a:lstStyle/>
          <a:p>
            <a:endParaRPr lang="cs-CZ"/>
          </a:p>
        </p:txBody>
      </p:sp>
      <p:sp>
        <p:nvSpPr>
          <p:cNvPr id="30726" name="Rectangle 10"/>
          <p:cNvSpPr>
            <a:spLocks noChangeArrowheads="1"/>
          </p:cNvSpPr>
          <p:nvPr/>
        </p:nvSpPr>
        <p:spPr bwMode="auto">
          <a:xfrm>
            <a:off x="2500313" y="2571750"/>
            <a:ext cx="4032250" cy="431800"/>
          </a:xfrm>
          <a:prstGeom prst="rect">
            <a:avLst/>
          </a:prstGeom>
          <a:solidFill>
            <a:srgbClr val="CCFFCC"/>
          </a:solidFill>
          <a:ln w="9525" algn="ctr">
            <a:noFill/>
            <a:miter lim="800000"/>
            <a:headEnd/>
            <a:tailEnd/>
          </a:ln>
        </p:spPr>
        <p:txBody>
          <a:bodyPr wrap="none" anchor="ctr"/>
          <a:lstStyle/>
          <a:p>
            <a:pPr marL="342900" indent="-342900" algn="ctr"/>
            <a:r>
              <a:rPr lang="cs-CZ"/>
              <a:t>Národní rozvojový plán</a:t>
            </a:r>
          </a:p>
        </p:txBody>
      </p:sp>
      <p:sp>
        <p:nvSpPr>
          <p:cNvPr id="30727" name="Rectangle 11"/>
          <p:cNvSpPr>
            <a:spLocks noChangeArrowheads="1"/>
          </p:cNvSpPr>
          <p:nvPr/>
        </p:nvSpPr>
        <p:spPr bwMode="auto">
          <a:xfrm>
            <a:off x="1785938" y="3214688"/>
            <a:ext cx="5473700" cy="433387"/>
          </a:xfrm>
          <a:prstGeom prst="rect">
            <a:avLst/>
          </a:prstGeom>
          <a:solidFill>
            <a:srgbClr val="FFCC00"/>
          </a:solidFill>
          <a:ln w="9525" algn="ctr">
            <a:noFill/>
            <a:miter lim="800000"/>
            <a:headEnd/>
            <a:tailEnd/>
          </a:ln>
        </p:spPr>
        <p:txBody>
          <a:bodyPr wrap="none" anchor="ctr"/>
          <a:lstStyle/>
          <a:p>
            <a:pPr marL="342900" indent="-342900" algn="ctr"/>
            <a:r>
              <a:rPr lang="cs-CZ"/>
              <a:t>Národní strategický referenční rámec</a:t>
            </a:r>
          </a:p>
        </p:txBody>
      </p:sp>
      <p:sp>
        <p:nvSpPr>
          <p:cNvPr id="30728" name="AutoShape 13"/>
          <p:cNvSpPr>
            <a:spLocks noChangeArrowheads="1"/>
          </p:cNvSpPr>
          <p:nvPr/>
        </p:nvSpPr>
        <p:spPr bwMode="auto">
          <a:xfrm>
            <a:off x="1857375" y="2500313"/>
            <a:ext cx="215900" cy="576262"/>
          </a:xfrm>
          <a:prstGeom prst="downArrow">
            <a:avLst>
              <a:gd name="adj1" fmla="val 50000"/>
              <a:gd name="adj2" fmla="val 66728"/>
            </a:avLst>
          </a:prstGeom>
          <a:solidFill>
            <a:schemeClr val="tx1"/>
          </a:solidFill>
          <a:ln w="9525" algn="ctr">
            <a:solidFill>
              <a:schemeClr val="tx1"/>
            </a:solidFill>
            <a:miter lim="800000"/>
            <a:headEnd/>
            <a:tailEnd/>
          </a:ln>
        </p:spPr>
        <p:txBody>
          <a:bodyPr wrap="none" anchor="ctr"/>
          <a:lstStyle/>
          <a:p>
            <a:endParaRPr lang="cs-CZ"/>
          </a:p>
        </p:txBody>
      </p:sp>
      <p:sp>
        <p:nvSpPr>
          <p:cNvPr id="30729" name="AutoShape 14"/>
          <p:cNvSpPr>
            <a:spLocks noChangeArrowheads="1"/>
          </p:cNvSpPr>
          <p:nvPr/>
        </p:nvSpPr>
        <p:spPr bwMode="auto">
          <a:xfrm>
            <a:off x="6786563" y="2500313"/>
            <a:ext cx="215900" cy="576262"/>
          </a:xfrm>
          <a:prstGeom prst="downArrow">
            <a:avLst>
              <a:gd name="adj1" fmla="val 50000"/>
              <a:gd name="adj2" fmla="val 66728"/>
            </a:avLst>
          </a:prstGeom>
          <a:solidFill>
            <a:schemeClr val="tx1"/>
          </a:solidFill>
          <a:ln w="9525" algn="ctr">
            <a:solidFill>
              <a:schemeClr val="tx1"/>
            </a:solidFill>
            <a:miter lim="800000"/>
            <a:headEnd/>
            <a:tailEnd/>
          </a:ln>
        </p:spPr>
        <p:txBody>
          <a:bodyPr wrap="none" anchor="ctr"/>
          <a:lstStyle/>
          <a:p>
            <a:endParaRPr lang="cs-CZ"/>
          </a:p>
        </p:txBody>
      </p:sp>
      <p:sp>
        <p:nvSpPr>
          <p:cNvPr id="30730" name="Rectangle 15"/>
          <p:cNvSpPr>
            <a:spLocks noChangeArrowheads="1"/>
          </p:cNvSpPr>
          <p:nvPr/>
        </p:nvSpPr>
        <p:spPr bwMode="auto">
          <a:xfrm>
            <a:off x="357188" y="3857625"/>
            <a:ext cx="4826000" cy="360363"/>
          </a:xfrm>
          <a:prstGeom prst="rect">
            <a:avLst/>
          </a:prstGeom>
          <a:noFill/>
          <a:ln w="9525" algn="ctr">
            <a:solidFill>
              <a:schemeClr val="tx1"/>
            </a:solidFill>
            <a:miter lim="800000"/>
            <a:headEnd/>
            <a:tailEnd/>
          </a:ln>
        </p:spPr>
        <p:txBody>
          <a:bodyPr wrap="none" anchor="ctr"/>
          <a:lstStyle/>
          <a:p>
            <a:pPr marL="342900" indent="-342900" algn="ctr"/>
            <a:r>
              <a:rPr lang="cs-CZ" u="sng"/>
              <a:t>Politika hospodářské a sociální soudržnosti</a:t>
            </a:r>
          </a:p>
        </p:txBody>
      </p:sp>
      <p:sp>
        <p:nvSpPr>
          <p:cNvPr id="30731" name="Rectangle 16"/>
          <p:cNvSpPr>
            <a:spLocks noChangeArrowheads="1"/>
          </p:cNvSpPr>
          <p:nvPr/>
        </p:nvSpPr>
        <p:spPr bwMode="auto">
          <a:xfrm>
            <a:off x="357188" y="4357688"/>
            <a:ext cx="1223962" cy="431800"/>
          </a:xfrm>
          <a:prstGeom prst="rect">
            <a:avLst/>
          </a:prstGeom>
          <a:noFill/>
          <a:ln w="9525" algn="ctr">
            <a:solidFill>
              <a:schemeClr val="tx1"/>
            </a:solidFill>
            <a:miter lim="800000"/>
            <a:headEnd/>
            <a:tailEnd/>
          </a:ln>
        </p:spPr>
        <p:txBody>
          <a:bodyPr wrap="none" anchor="ctr"/>
          <a:lstStyle/>
          <a:p>
            <a:pPr marL="342900" indent="-342900" algn="ctr"/>
            <a:r>
              <a:rPr lang="cs-CZ"/>
              <a:t>Cíl 1</a:t>
            </a:r>
          </a:p>
        </p:txBody>
      </p:sp>
      <p:sp>
        <p:nvSpPr>
          <p:cNvPr id="30732" name="Rectangle 17"/>
          <p:cNvSpPr>
            <a:spLocks noChangeArrowheads="1"/>
          </p:cNvSpPr>
          <p:nvPr/>
        </p:nvSpPr>
        <p:spPr bwMode="auto">
          <a:xfrm>
            <a:off x="2143125" y="4357688"/>
            <a:ext cx="1223963" cy="431800"/>
          </a:xfrm>
          <a:prstGeom prst="rect">
            <a:avLst/>
          </a:prstGeom>
          <a:noFill/>
          <a:ln w="9525" algn="ctr">
            <a:solidFill>
              <a:schemeClr val="tx1"/>
            </a:solidFill>
            <a:miter lim="800000"/>
            <a:headEnd/>
            <a:tailEnd/>
          </a:ln>
        </p:spPr>
        <p:txBody>
          <a:bodyPr wrap="none" anchor="ctr"/>
          <a:lstStyle/>
          <a:p>
            <a:pPr marL="342900" indent="-342900" algn="ctr"/>
            <a:r>
              <a:rPr lang="cs-CZ"/>
              <a:t>Cíl 2</a:t>
            </a:r>
          </a:p>
        </p:txBody>
      </p:sp>
      <p:sp>
        <p:nvSpPr>
          <p:cNvPr id="30733" name="Rectangle 18"/>
          <p:cNvSpPr>
            <a:spLocks noChangeArrowheads="1"/>
          </p:cNvSpPr>
          <p:nvPr/>
        </p:nvSpPr>
        <p:spPr bwMode="auto">
          <a:xfrm>
            <a:off x="3857625" y="4357688"/>
            <a:ext cx="1223963" cy="431800"/>
          </a:xfrm>
          <a:prstGeom prst="rect">
            <a:avLst/>
          </a:prstGeom>
          <a:noFill/>
          <a:ln w="9525" algn="ctr">
            <a:solidFill>
              <a:schemeClr val="tx1"/>
            </a:solidFill>
            <a:miter lim="800000"/>
            <a:headEnd/>
            <a:tailEnd/>
          </a:ln>
        </p:spPr>
        <p:txBody>
          <a:bodyPr wrap="none" anchor="ctr"/>
          <a:lstStyle/>
          <a:p>
            <a:pPr marL="342900" indent="-342900" algn="ctr"/>
            <a:r>
              <a:rPr lang="cs-CZ"/>
              <a:t>Cíl 3</a:t>
            </a:r>
          </a:p>
        </p:txBody>
      </p:sp>
      <p:sp>
        <p:nvSpPr>
          <p:cNvPr id="30734" name="Rectangle 19"/>
          <p:cNvSpPr>
            <a:spLocks noChangeArrowheads="1"/>
          </p:cNvSpPr>
          <p:nvPr/>
        </p:nvSpPr>
        <p:spPr bwMode="auto">
          <a:xfrm>
            <a:off x="214313" y="5143500"/>
            <a:ext cx="1871662" cy="790575"/>
          </a:xfrm>
          <a:prstGeom prst="rect">
            <a:avLst/>
          </a:prstGeom>
          <a:noFill/>
          <a:ln w="9525" algn="ctr">
            <a:solidFill>
              <a:schemeClr val="accent1"/>
            </a:solidFill>
            <a:miter lim="800000"/>
            <a:headEnd/>
            <a:tailEnd/>
          </a:ln>
        </p:spPr>
        <p:txBody>
          <a:bodyPr wrap="none" anchor="ctr"/>
          <a:lstStyle/>
          <a:p>
            <a:pPr marL="342900" indent="-342900" algn="ctr"/>
            <a:r>
              <a:rPr lang="cs-CZ">
                <a:solidFill>
                  <a:schemeClr val="accent2"/>
                </a:solidFill>
              </a:rPr>
              <a:t>Tematické OP - 8</a:t>
            </a:r>
          </a:p>
          <a:p>
            <a:pPr marL="342900" indent="-342900" algn="ctr"/>
            <a:r>
              <a:rPr lang="cs-CZ" b="1">
                <a:solidFill>
                  <a:srgbClr val="C00000"/>
                </a:solidFill>
              </a:rPr>
              <a:t>Regionální OP - 7</a:t>
            </a:r>
          </a:p>
        </p:txBody>
      </p:sp>
      <p:sp>
        <p:nvSpPr>
          <p:cNvPr id="30735" name="Rectangle 20"/>
          <p:cNvSpPr>
            <a:spLocks noChangeArrowheads="1"/>
          </p:cNvSpPr>
          <p:nvPr/>
        </p:nvSpPr>
        <p:spPr bwMode="auto">
          <a:xfrm>
            <a:off x="2143125" y="5143500"/>
            <a:ext cx="1223963" cy="719138"/>
          </a:xfrm>
          <a:prstGeom prst="rect">
            <a:avLst/>
          </a:prstGeom>
          <a:noFill/>
          <a:ln w="9525" algn="ctr">
            <a:noFill/>
            <a:miter lim="800000"/>
            <a:headEnd/>
            <a:tailEnd/>
          </a:ln>
        </p:spPr>
        <p:txBody>
          <a:bodyPr wrap="none" anchor="ctr"/>
          <a:lstStyle/>
          <a:p>
            <a:pPr marL="342900" indent="-342900" algn="ctr"/>
            <a:r>
              <a:rPr lang="cs-CZ">
                <a:solidFill>
                  <a:schemeClr val="accent2"/>
                </a:solidFill>
              </a:rPr>
              <a:t>Praha - 2</a:t>
            </a:r>
          </a:p>
        </p:txBody>
      </p:sp>
      <p:sp>
        <p:nvSpPr>
          <p:cNvPr id="30736" name="Rectangle 21"/>
          <p:cNvSpPr>
            <a:spLocks noChangeArrowheads="1"/>
          </p:cNvSpPr>
          <p:nvPr/>
        </p:nvSpPr>
        <p:spPr bwMode="auto">
          <a:xfrm>
            <a:off x="2214563" y="5143500"/>
            <a:ext cx="1152525" cy="790575"/>
          </a:xfrm>
          <a:prstGeom prst="rect">
            <a:avLst/>
          </a:prstGeom>
          <a:noFill/>
          <a:ln w="9525" algn="ctr">
            <a:solidFill>
              <a:schemeClr val="tx1"/>
            </a:solidFill>
            <a:miter lim="800000"/>
            <a:headEnd/>
            <a:tailEnd/>
          </a:ln>
        </p:spPr>
        <p:txBody>
          <a:bodyPr wrap="none" anchor="ctr"/>
          <a:lstStyle/>
          <a:p>
            <a:endParaRPr lang="cs-CZ"/>
          </a:p>
        </p:txBody>
      </p:sp>
      <p:sp>
        <p:nvSpPr>
          <p:cNvPr id="30737" name="Rectangle 22"/>
          <p:cNvSpPr>
            <a:spLocks noChangeArrowheads="1"/>
          </p:cNvSpPr>
          <p:nvPr/>
        </p:nvSpPr>
        <p:spPr bwMode="auto">
          <a:xfrm>
            <a:off x="3929063" y="5143500"/>
            <a:ext cx="1152525" cy="790575"/>
          </a:xfrm>
          <a:prstGeom prst="rect">
            <a:avLst/>
          </a:prstGeom>
          <a:noFill/>
          <a:ln w="9525" algn="ctr">
            <a:solidFill>
              <a:schemeClr val="tx1"/>
            </a:solidFill>
            <a:miter lim="800000"/>
            <a:headEnd/>
            <a:tailEnd/>
          </a:ln>
        </p:spPr>
        <p:txBody>
          <a:bodyPr wrap="none" anchor="ctr"/>
          <a:lstStyle/>
          <a:p>
            <a:pPr marL="342900" indent="-342900" algn="ctr"/>
            <a:r>
              <a:rPr lang="cs-CZ">
                <a:solidFill>
                  <a:schemeClr val="accent2"/>
                </a:solidFill>
              </a:rPr>
              <a:t>7</a:t>
            </a:r>
          </a:p>
        </p:txBody>
      </p:sp>
      <p:sp>
        <p:nvSpPr>
          <p:cNvPr id="30738" name="AutoShape 23"/>
          <p:cNvSpPr>
            <a:spLocks noChangeArrowheads="1"/>
          </p:cNvSpPr>
          <p:nvPr/>
        </p:nvSpPr>
        <p:spPr bwMode="auto">
          <a:xfrm rot="2392502">
            <a:off x="5832475" y="4005263"/>
            <a:ext cx="1008063" cy="287337"/>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008000"/>
          </a:solidFill>
          <a:ln w="9525" algn="ctr">
            <a:solidFill>
              <a:schemeClr val="tx1"/>
            </a:solidFill>
            <a:miter lim="800000"/>
            <a:headEnd/>
            <a:tailEnd/>
          </a:ln>
        </p:spPr>
        <p:txBody>
          <a:bodyPr wrap="none" anchor="ctr"/>
          <a:lstStyle/>
          <a:p>
            <a:endParaRPr lang="cs-CZ"/>
          </a:p>
        </p:txBody>
      </p:sp>
      <p:sp>
        <p:nvSpPr>
          <p:cNvPr id="30739" name="Oval 24"/>
          <p:cNvSpPr>
            <a:spLocks noChangeArrowheads="1"/>
          </p:cNvSpPr>
          <p:nvPr/>
        </p:nvSpPr>
        <p:spPr bwMode="auto">
          <a:xfrm>
            <a:off x="6357938" y="4357688"/>
            <a:ext cx="2303462" cy="1285875"/>
          </a:xfrm>
          <a:prstGeom prst="ellipse">
            <a:avLst/>
          </a:prstGeom>
          <a:solidFill>
            <a:srgbClr val="008080">
              <a:alpha val="70979"/>
            </a:srgbClr>
          </a:solidFill>
          <a:ln w="9525" algn="ctr">
            <a:noFill/>
            <a:round/>
            <a:headEnd/>
            <a:tailEnd/>
          </a:ln>
        </p:spPr>
        <p:txBody>
          <a:bodyPr wrap="none" anchor="ctr"/>
          <a:lstStyle/>
          <a:p>
            <a:pPr marL="342900" indent="-342900" algn="ctr"/>
            <a:r>
              <a:rPr lang="cs-CZ" u="sng"/>
              <a:t>Zemědělská politika</a:t>
            </a:r>
          </a:p>
          <a:p>
            <a:pPr marL="342900" indent="-342900" algn="ctr"/>
            <a:r>
              <a:rPr lang="cs-CZ" sz="1600"/>
              <a:t>Program rozvoje venkova</a:t>
            </a:r>
          </a:p>
          <a:p>
            <a:pPr marL="342900" indent="-342900" algn="ctr"/>
            <a:r>
              <a:rPr lang="cs-CZ"/>
              <a:t>EAFRD</a:t>
            </a:r>
          </a:p>
        </p:txBody>
      </p:sp>
      <p:sp>
        <p:nvSpPr>
          <p:cNvPr id="30740" name="Rectangle 26"/>
          <p:cNvSpPr>
            <a:spLocks noChangeArrowheads="1"/>
          </p:cNvSpPr>
          <p:nvPr/>
        </p:nvSpPr>
        <p:spPr bwMode="auto">
          <a:xfrm>
            <a:off x="357188" y="4857750"/>
            <a:ext cx="4752975" cy="288925"/>
          </a:xfrm>
          <a:prstGeom prst="rect">
            <a:avLst/>
          </a:prstGeom>
          <a:solidFill>
            <a:srgbClr val="FFFF00"/>
          </a:solidFill>
          <a:ln w="9525" algn="ctr">
            <a:noFill/>
            <a:miter lim="800000"/>
            <a:headEnd/>
            <a:tailEnd/>
          </a:ln>
        </p:spPr>
        <p:txBody>
          <a:bodyPr wrap="none" anchor="ctr"/>
          <a:lstStyle/>
          <a:p>
            <a:pPr marL="342900" indent="-342900" algn="ctr"/>
            <a:r>
              <a:rPr lang="cs-CZ"/>
              <a:t>ERDF * ESF * FS</a:t>
            </a:r>
          </a:p>
        </p:txBody>
      </p:sp>
      <p:sp>
        <p:nvSpPr>
          <p:cNvPr id="30741" name="Rectangle 10"/>
          <p:cNvSpPr>
            <a:spLocks noChangeArrowheads="1"/>
          </p:cNvSpPr>
          <p:nvPr/>
        </p:nvSpPr>
        <p:spPr bwMode="auto">
          <a:xfrm>
            <a:off x="142875" y="6286500"/>
            <a:ext cx="2500313" cy="431800"/>
          </a:xfrm>
          <a:prstGeom prst="rect">
            <a:avLst/>
          </a:prstGeom>
          <a:solidFill>
            <a:srgbClr val="C00000"/>
          </a:solidFill>
          <a:ln w="9525" algn="ctr">
            <a:noFill/>
            <a:miter lim="800000"/>
            <a:headEnd/>
            <a:tailEnd/>
          </a:ln>
        </p:spPr>
        <p:txBody>
          <a:bodyPr wrap="none" anchor="ctr"/>
          <a:lstStyle/>
          <a:p>
            <a:pPr marL="342900" indent="-342900" algn="ctr"/>
            <a:r>
              <a:rPr lang="cs-CZ">
                <a:solidFill>
                  <a:schemeClr val="bg1"/>
                </a:solidFill>
              </a:rPr>
              <a:t>Program rozvoje kraje</a:t>
            </a:r>
          </a:p>
        </p:txBody>
      </p:sp>
      <p:sp>
        <p:nvSpPr>
          <p:cNvPr id="30742" name="Rectangle 10"/>
          <p:cNvSpPr>
            <a:spLocks noChangeArrowheads="1"/>
          </p:cNvSpPr>
          <p:nvPr/>
        </p:nvSpPr>
        <p:spPr bwMode="auto">
          <a:xfrm>
            <a:off x="2714625" y="6000750"/>
            <a:ext cx="2500313" cy="431800"/>
          </a:xfrm>
          <a:prstGeom prst="rect">
            <a:avLst/>
          </a:prstGeom>
          <a:solidFill>
            <a:srgbClr val="002060"/>
          </a:solidFill>
          <a:ln w="9525" algn="ctr">
            <a:noFill/>
            <a:miter lim="800000"/>
            <a:headEnd/>
            <a:tailEnd/>
          </a:ln>
        </p:spPr>
        <p:txBody>
          <a:bodyPr wrap="none" anchor="ctr"/>
          <a:lstStyle/>
          <a:p>
            <a:pPr marL="342900" indent="-342900" algn="ctr"/>
            <a:r>
              <a:rPr lang="cs-CZ">
                <a:solidFill>
                  <a:schemeClr val="bg1"/>
                </a:solidFill>
              </a:rPr>
              <a:t>Program rozvoje obce</a:t>
            </a:r>
          </a:p>
        </p:txBody>
      </p:sp>
      <p:sp>
        <p:nvSpPr>
          <p:cNvPr id="24" name="Rectangle 10"/>
          <p:cNvSpPr>
            <a:spLocks noChangeArrowheads="1"/>
          </p:cNvSpPr>
          <p:nvPr/>
        </p:nvSpPr>
        <p:spPr bwMode="auto">
          <a:xfrm>
            <a:off x="2714625" y="6426200"/>
            <a:ext cx="3286125" cy="431800"/>
          </a:xfrm>
          <a:prstGeom prst="rect">
            <a:avLst/>
          </a:prstGeom>
          <a:solidFill>
            <a:schemeClr val="accent1">
              <a:lumMod val="50000"/>
            </a:schemeClr>
          </a:solidFill>
          <a:ln w="9525" algn="ctr">
            <a:noFill/>
            <a:miter lim="800000"/>
            <a:headEnd/>
            <a:tailEnd/>
          </a:ln>
          <a:effectLst/>
        </p:spPr>
        <p:txBody>
          <a:bodyPr wrap="none" anchor="ctr"/>
          <a:lstStyle/>
          <a:p>
            <a:pPr marL="342900" indent="-342900" algn="ctr">
              <a:defRPr/>
            </a:pPr>
            <a:r>
              <a:rPr lang="cs-CZ" dirty="0">
                <a:solidFill>
                  <a:schemeClr val="bg1"/>
                </a:solidFill>
              </a:rPr>
              <a:t>Integrovaný plán rozvoje města</a:t>
            </a:r>
          </a:p>
        </p:txBody>
      </p:sp>
      <p:cxnSp>
        <p:nvCxnSpPr>
          <p:cNvPr id="26" name="Přímá spojovací šipka 25"/>
          <p:cNvCxnSpPr/>
          <p:nvPr/>
        </p:nvCxnSpPr>
        <p:spPr>
          <a:xfrm rot="5400000" flipH="1" flipV="1">
            <a:off x="285750" y="5857875"/>
            <a:ext cx="428625" cy="428625"/>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Přímá spojovací šipka 27"/>
          <p:cNvCxnSpPr/>
          <p:nvPr/>
        </p:nvCxnSpPr>
        <p:spPr>
          <a:xfrm rot="10800000">
            <a:off x="1214438" y="5857875"/>
            <a:ext cx="1571625" cy="285750"/>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0746" name="Picture 1"/>
          <p:cNvPicPr>
            <a:picLocks noChangeAspect="1" noChangeArrowheads="1"/>
          </p:cNvPicPr>
          <p:nvPr/>
        </p:nvPicPr>
        <p:blipFill>
          <a:blip r:embed="rId2"/>
          <a:srcRect/>
          <a:stretch>
            <a:fillRect/>
          </a:stretch>
        </p:blipFill>
        <p:spPr bwMode="auto">
          <a:xfrm>
            <a:off x="6677025"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5" name="Rectangle 2"/>
          <p:cNvSpPr>
            <a:spLocks noGrp="1" noChangeArrowheads="1"/>
          </p:cNvSpPr>
          <p:nvPr>
            <p:ph type="title" idx="4294967295"/>
          </p:nvPr>
        </p:nvSpPr>
        <p:spPr>
          <a:xfrm>
            <a:off x="357188" y="214313"/>
            <a:ext cx="8027987" cy="1106487"/>
          </a:xfrm>
        </p:spPr>
        <p:txBody>
          <a:bodyPr lIns="90000" tIns="46800" rIns="90000" bIns="46800" anchor="b"/>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500" b="1" smtClean="0"/>
              <a:t>DOPORUČENÉ ORGANIZAČNĚ-METODICKÉ PRVKY PLÁNOVÁNÍ</a:t>
            </a:r>
          </a:p>
        </p:txBody>
      </p:sp>
      <p:sp>
        <p:nvSpPr>
          <p:cNvPr id="31746" name="Rectangle 3"/>
          <p:cNvSpPr>
            <a:spLocks noGrp="1" noChangeArrowheads="1"/>
          </p:cNvSpPr>
          <p:nvPr>
            <p:ph type="body" idx="4294967295"/>
          </p:nvPr>
        </p:nvSpPr>
        <p:spPr>
          <a:xfrm>
            <a:off x="357188" y="1571625"/>
            <a:ext cx="7956550" cy="4786313"/>
          </a:xfrm>
        </p:spPr>
        <p:txBody>
          <a:bodyPr lIns="90000" tIns="46800" rIns="90000" bIns="46800"/>
          <a:lstStyle/>
          <a:p>
            <a:pPr marL="341313" indent="-341313" defTabSz="449263" eaLnBrk="1" hangingPunct="1">
              <a:lnSpc>
                <a:spcPct val="8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u="sng" smtClean="0"/>
              <a:t>veřejná diskuse</a:t>
            </a:r>
            <a:r>
              <a:rPr lang="en-GB" sz="2000" smtClean="0"/>
              <a:t> </a:t>
            </a:r>
          </a:p>
          <a:p>
            <a:pPr marL="341313" indent="-341313" defTabSz="449263" eaLnBrk="1" hangingPunct="1">
              <a:lnSpc>
                <a:spcPct val="80000"/>
              </a:lnSpc>
              <a:spcBef>
                <a:spcPts val="500"/>
              </a:spcBef>
              <a:buClr>
                <a:srgbClr val="990000"/>
              </a:buClr>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smtClean="0">
                <a:solidFill>
                  <a:srgbClr val="990000"/>
                </a:solidFill>
              </a:rPr>
              <a:t>	potřeby, požadavky</a:t>
            </a:r>
            <a:r>
              <a:rPr lang="cs-CZ" sz="2000" b="1" smtClean="0">
                <a:solidFill>
                  <a:srgbClr val="990000"/>
                </a:solidFill>
              </a:rPr>
              <a:t> </a:t>
            </a:r>
            <a:r>
              <a:rPr lang="cs-CZ" sz="2000" smtClean="0"/>
              <a:t>(individuální, subjektivní, skupinově sdílené)        </a:t>
            </a:r>
            <a:r>
              <a:rPr lang="cs-CZ" sz="2000" smtClean="0">
                <a:solidFill>
                  <a:srgbClr val="7030A0"/>
                </a:solidFill>
              </a:rPr>
              <a:t>ODBORNÉ ANALYTICKÉ VÝSTUPY</a:t>
            </a:r>
            <a:endParaRPr lang="en-GB" sz="2000" smtClean="0">
              <a:solidFill>
                <a:srgbClr val="7030A0"/>
              </a:solidFill>
            </a:endParaRPr>
          </a:p>
          <a:p>
            <a:pPr marL="341313" indent="-341313" defTabSz="449263" eaLnBrk="1" hangingPunct="1">
              <a:lnSpc>
                <a:spcPct val="80000"/>
              </a:lnSpc>
              <a:spcBef>
                <a:spcPts val="500"/>
              </a:spcBef>
              <a:buClr>
                <a:srgbClr val="990000"/>
              </a:buClr>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1" smtClean="0">
              <a:solidFill>
                <a:srgbClr val="990000"/>
              </a:solidFill>
            </a:endParaRPr>
          </a:p>
          <a:p>
            <a:pPr marL="341313" indent="-341313" defTabSz="449263" eaLnBrk="1" hangingPunct="1">
              <a:lnSpc>
                <a:spcPct val="8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u="sng" smtClean="0"/>
              <a:t>zpracovatelská odbornost</a:t>
            </a:r>
            <a:r>
              <a:rPr lang="en-GB" sz="2000" smtClean="0"/>
              <a:t> </a:t>
            </a:r>
          </a:p>
          <a:p>
            <a:pPr marL="341313" indent="-341313" defTabSz="449263" eaLnBrk="1" hangingPunct="1">
              <a:lnSpc>
                <a:spcPct val="80000"/>
              </a:lnSpc>
              <a:spcBef>
                <a:spcPts val="500"/>
              </a:spcBef>
              <a:buClr>
                <a:srgbClr val="990000"/>
              </a:buClr>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b="1" smtClean="0">
                <a:solidFill>
                  <a:srgbClr val="990000"/>
                </a:solidFill>
              </a:rPr>
              <a:t>	nadhled, zkušenosti, souvislosti</a:t>
            </a:r>
          </a:p>
          <a:p>
            <a:pPr marL="341313" indent="-341313" defTabSz="449263" eaLnBrk="1" hangingPunct="1">
              <a:lnSpc>
                <a:spcPct val="80000"/>
              </a:lnSpc>
              <a:spcBef>
                <a:spcPts val="500"/>
              </a:spcBef>
              <a:buClr>
                <a:srgbClr val="990000"/>
              </a:buClr>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1" smtClean="0">
              <a:solidFill>
                <a:srgbClr val="990000"/>
              </a:solidFill>
            </a:endParaRPr>
          </a:p>
          <a:p>
            <a:pPr marL="341313" indent="-341313" defTabSz="449263" eaLnBrk="1" hangingPunct="1">
              <a:lnSpc>
                <a:spcPct val="8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u="sng" smtClean="0"/>
              <a:t>zodpovědná pracovní skupina (tzv. místní experti)</a:t>
            </a:r>
            <a:r>
              <a:rPr lang="ar-SA" sz="2000" u="sng" smtClean="0">
                <a:cs typeface="Arial" charset="0"/>
              </a:rPr>
              <a:t>‏</a:t>
            </a:r>
            <a:endParaRPr lang="en-GB" sz="2000" u="sng" smtClean="0"/>
          </a:p>
          <a:p>
            <a:pPr marL="341313" indent="-341313" defTabSz="449263"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	</a:t>
            </a:r>
            <a:r>
              <a:rPr lang="en-GB" sz="2000" b="1" smtClean="0">
                <a:solidFill>
                  <a:srgbClr val="990000"/>
                </a:solidFill>
              </a:rPr>
              <a:t>bezprostřední zpětná vazba zpracovatelům</a:t>
            </a:r>
          </a:p>
          <a:p>
            <a:pPr marL="341313" indent="-341313" defTabSz="449263" eaLnBrk="1" hangingPunct="1">
              <a:lnSpc>
                <a:spcPct val="80000"/>
              </a:lnSpc>
              <a:spcBef>
                <a:spcPts val="500"/>
              </a:spcBef>
              <a:buClr>
                <a:srgbClr val="990000"/>
              </a:buClr>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1" smtClean="0">
              <a:solidFill>
                <a:srgbClr val="990000"/>
              </a:solidFill>
            </a:endParaRPr>
          </a:p>
          <a:p>
            <a:pPr marL="341313" indent="-341313" defTabSz="449263" eaLnBrk="1" hangingPunct="1">
              <a:lnSpc>
                <a:spcPct val="8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u="sng" smtClean="0"/>
              <a:t>odhodlanost a charisma vedení obce</a:t>
            </a:r>
          </a:p>
          <a:p>
            <a:pPr marL="341313" indent="-341313" defTabSz="449263"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smtClean="0"/>
              <a:t>	</a:t>
            </a:r>
            <a:r>
              <a:rPr lang="en-GB" sz="2000" b="1" smtClean="0">
                <a:solidFill>
                  <a:srgbClr val="990000"/>
                </a:solidFill>
              </a:rPr>
              <a:t>skutečné rozvojové impulsy</a:t>
            </a:r>
          </a:p>
          <a:p>
            <a:pPr marL="341313" indent="-341313" defTabSz="449263" eaLnBrk="1" hangingPunct="1">
              <a:lnSpc>
                <a:spcPct val="80000"/>
              </a:lnSpc>
              <a:spcBef>
                <a:spcPts val="500"/>
              </a:spcBef>
              <a:buClr>
                <a:srgbClr val="990000"/>
              </a:buClr>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1" smtClean="0">
              <a:solidFill>
                <a:srgbClr val="990000"/>
              </a:solidFill>
            </a:endParaRPr>
          </a:p>
          <a:p>
            <a:pPr marL="341313" indent="-341313" defTabSz="449263" eaLnBrk="1" hangingPunct="1">
              <a:lnSpc>
                <a:spcPct val="80000"/>
              </a:lnSpc>
              <a:spcBef>
                <a:spcPts val="5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u="sng" smtClean="0"/>
              <a:t>systém monitoringu, vyhodnocování</a:t>
            </a:r>
          </a:p>
          <a:p>
            <a:pPr marL="341313" indent="-341313" defTabSz="449263" eaLnBrk="1" hangingPunct="1">
              <a:lnSpc>
                <a:spcPct val="80000"/>
              </a:lnSpc>
              <a:spcBef>
                <a:spcPts val="5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smtClean="0"/>
              <a:t>	</a:t>
            </a:r>
            <a:r>
              <a:rPr lang="en-GB" sz="2400" b="1" smtClean="0">
                <a:solidFill>
                  <a:srgbClr val="990000"/>
                </a:solidFill>
              </a:rPr>
              <a:t>nástroje „koncepční inventarizace“</a:t>
            </a:r>
          </a:p>
        </p:txBody>
      </p:sp>
      <p:sp>
        <p:nvSpPr>
          <p:cNvPr id="4" name="Násobení 3"/>
          <p:cNvSpPr/>
          <p:nvPr/>
        </p:nvSpPr>
        <p:spPr>
          <a:xfrm>
            <a:off x="1908175" y="2420938"/>
            <a:ext cx="285750" cy="28575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5" name="Šrafovaná šipka doprava 4"/>
          <p:cNvSpPr/>
          <p:nvPr/>
        </p:nvSpPr>
        <p:spPr>
          <a:xfrm rot="8857334">
            <a:off x="3937000" y="2584450"/>
            <a:ext cx="642938" cy="21431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31749" name="Picture 1"/>
          <p:cNvPicPr>
            <a:picLocks noChangeAspect="1" noChangeArrowheads="1"/>
          </p:cNvPicPr>
          <p:nvPr/>
        </p:nvPicPr>
        <p:blipFill>
          <a:blip r:embed="rId3"/>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3" name="Rectangle 1"/>
          <p:cNvSpPr>
            <a:spLocks noGrp="1" noChangeArrowheads="1"/>
          </p:cNvSpPr>
          <p:nvPr>
            <p:ph type="title" idx="4294967295"/>
          </p:nvPr>
        </p:nvSpPr>
        <p:spPr>
          <a:xfrm>
            <a:off x="357188" y="571500"/>
            <a:ext cx="7940675" cy="785813"/>
          </a:xfrm>
        </p:spPr>
        <p:txBody>
          <a:bodyPr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cs-CZ" sz="4200" b="1" smtClean="0"/>
              <a:t>PLÁNOVACÍ PROCES - SCHÉMA</a:t>
            </a:r>
            <a:endParaRPr lang="en-GB" sz="4200" b="1" smtClean="0"/>
          </a:p>
        </p:txBody>
      </p:sp>
      <p:sp>
        <p:nvSpPr>
          <p:cNvPr id="33794" name="Rectangle 2"/>
          <p:cNvSpPr>
            <a:spLocks noChangeArrowheads="1"/>
          </p:cNvSpPr>
          <p:nvPr/>
        </p:nvSpPr>
        <p:spPr bwMode="auto">
          <a:xfrm>
            <a:off x="357188" y="2000250"/>
            <a:ext cx="1800225" cy="720725"/>
          </a:xfrm>
          <a:prstGeom prst="rect">
            <a:avLst/>
          </a:prstGeom>
          <a:solidFill>
            <a:srgbClr val="990000"/>
          </a:solidFill>
          <a:ln w="9525">
            <a:noFill/>
            <a:round/>
            <a:headEnd/>
            <a:tailEnd/>
          </a:ln>
        </p:spPr>
        <p:txBody>
          <a:bodyPr wrap="none" lIns="90000" tIns="46800" rIns="90000" bIns="46800" anchor="ctr"/>
          <a:lstStyle/>
          <a:p>
            <a:pPr marL="341313" indent="-341313" algn="ctr">
              <a:spcBef>
                <a:spcPts val="600"/>
              </a:spcBef>
              <a:buClr>
                <a:srgbClr val="FFFFFF"/>
              </a:buCl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400" b="1">
                <a:solidFill>
                  <a:srgbClr val="FFFFFF"/>
                </a:solidFill>
              </a:rPr>
              <a:t>ANALÝZA</a:t>
            </a:r>
          </a:p>
        </p:txBody>
      </p:sp>
      <p:sp>
        <p:nvSpPr>
          <p:cNvPr id="33795" name="Rectangle 3"/>
          <p:cNvSpPr>
            <a:spLocks noChangeArrowheads="1"/>
          </p:cNvSpPr>
          <p:nvPr/>
        </p:nvSpPr>
        <p:spPr bwMode="auto">
          <a:xfrm>
            <a:off x="357188" y="2857500"/>
            <a:ext cx="3168650" cy="1584325"/>
          </a:xfrm>
          <a:prstGeom prst="rect">
            <a:avLst/>
          </a:prstGeom>
          <a:solidFill>
            <a:srgbClr val="990000"/>
          </a:solidFill>
          <a:ln w="9525">
            <a:noFill/>
            <a:round/>
            <a:headEnd/>
            <a:tailEnd/>
          </a:ln>
        </p:spPr>
        <p:txBody>
          <a:bodyPr wrap="none" lIns="90000" tIns="46800" rIns="90000" bIns="46800" anchor="ctr"/>
          <a:lstStyle/>
          <a:p>
            <a:pPr marL="341313" indent="-341313">
              <a:spcBef>
                <a:spcPts val="500"/>
              </a:spcBef>
              <a:buClr>
                <a:srgbClr val="FFFFFF"/>
              </a:buCl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000">
                <a:solidFill>
                  <a:srgbClr val="FFFFFF"/>
                </a:solidFill>
              </a:rPr>
              <a:t>socioekonomická analýza</a:t>
            </a:r>
          </a:p>
          <a:p>
            <a:pPr marL="341313" indent="-341313">
              <a:spcBef>
                <a:spcPts val="500"/>
              </a:spcBef>
              <a:buClr>
                <a:srgbClr val="FFFFFF"/>
              </a:buCl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000">
                <a:solidFill>
                  <a:srgbClr val="FFFFFF"/>
                </a:solidFill>
              </a:rPr>
              <a:t>organizační analýza</a:t>
            </a:r>
          </a:p>
          <a:p>
            <a:pPr marL="341313" indent="-341313">
              <a:spcBef>
                <a:spcPts val="500"/>
              </a:spcBef>
              <a:buClr>
                <a:srgbClr val="FFFFFF"/>
              </a:buCl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000">
                <a:solidFill>
                  <a:srgbClr val="FFFFFF"/>
                </a:solidFill>
              </a:rPr>
              <a:t>finanční analýza</a:t>
            </a:r>
          </a:p>
          <a:p>
            <a:pPr marL="341313" indent="-341313">
              <a:spcBef>
                <a:spcPts val="500"/>
              </a:spcBef>
              <a:buClr>
                <a:srgbClr val="FFFFFF"/>
              </a:buCl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000">
                <a:solidFill>
                  <a:srgbClr val="FFFFFF"/>
                </a:solidFill>
              </a:rPr>
              <a:t>analýza vnějších vztahů</a:t>
            </a:r>
            <a:r>
              <a:rPr lang="en-GB" sz="2000" b="1">
                <a:solidFill>
                  <a:srgbClr val="FFFFFF"/>
                </a:solidFill>
              </a:rPr>
              <a:t> </a:t>
            </a:r>
          </a:p>
        </p:txBody>
      </p:sp>
      <p:sp>
        <p:nvSpPr>
          <p:cNvPr id="33796" name="AutoShape 4"/>
          <p:cNvSpPr>
            <a:spLocks noChangeArrowheads="1"/>
          </p:cNvSpPr>
          <p:nvPr/>
        </p:nvSpPr>
        <p:spPr bwMode="auto">
          <a:xfrm>
            <a:off x="2571750" y="2143125"/>
            <a:ext cx="2087563" cy="360363"/>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000099"/>
          </a:solidFill>
          <a:ln w="9525">
            <a:noFill/>
            <a:round/>
            <a:headEnd/>
            <a:tailEnd/>
          </a:ln>
        </p:spPr>
        <p:txBody>
          <a:bodyPr wrap="none" anchor="ctr"/>
          <a:lstStyle/>
          <a:p>
            <a:endParaRPr lang="cs-CZ"/>
          </a:p>
        </p:txBody>
      </p:sp>
      <p:sp>
        <p:nvSpPr>
          <p:cNvPr id="33797" name="Rectangle 5"/>
          <p:cNvSpPr>
            <a:spLocks noChangeArrowheads="1"/>
          </p:cNvSpPr>
          <p:nvPr/>
        </p:nvSpPr>
        <p:spPr bwMode="auto">
          <a:xfrm>
            <a:off x="4786313" y="2071688"/>
            <a:ext cx="2879725" cy="1008062"/>
          </a:xfrm>
          <a:prstGeom prst="rect">
            <a:avLst/>
          </a:prstGeom>
          <a:solidFill>
            <a:srgbClr val="FFFF99"/>
          </a:solidFill>
          <a:ln w="9360">
            <a:solidFill>
              <a:srgbClr val="990000"/>
            </a:solidFill>
            <a:miter lim="800000"/>
            <a:headEnd/>
            <a:tailEnd/>
          </a:ln>
        </p:spPr>
        <p:txBody>
          <a:bodyPr wrap="none" lIns="90000" tIns="46800" rIns="90000" bIns="46800" anchor="ctr"/>
          <a:lstStyle/>
          <a:p>
            <a:pPr marL="341313" indent="-341313" algn="ctr">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400" b="1">
                <a:solidFill>
                  <a:srgbClr val="000000"/>
                </a:solidFill>
              </a:rPr>
              <a:t>Analytické závěry</a:t>
            </a:r>
          </a:p>
          <a:p>
            <a:pPr marL="341313" indent="-341313" algn="ctr">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400" b="1">
                <a:solidFill>
                  <a:srgbClr val="000000"/>
                </a:solidFill>
              </a:rPr>
              <a:t>(SWOT)</a:t>
            </a:r>
          </a:p>
        </p:txBody>
      </p:sp>
      <p:sp>
        <p:nvSpPr>
          <p:cNvPr id="33798" name="AutoShape 6"/>
          <p:cNvSpPr>
            <a:spLocks noChangeArrowheads="1"/>
          </p:cNvSpPr>
          <p:nvPr/>
        </p:nvSpPr>
        <p:spPr bwMode="auto">
          <a:xfrm rot="5400000">
            <a:off x="5856288" y="3430587"/>
            <a:ext cx="935038" cy="360363"/>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000099"/>
          </a:solidFill>
          <a:ln w="9525">
            <a:noFill/>
            <a:round/>
            <a:headEnd/>
            <a:tailEnd/>
          </a:ln>
        </p:spPr>
        <p:txBody>
          <a:bodyPr wrap="none" anchor="ctr"/>
          <a:lstStyle/>
          <a:p>
            <a:endParaRPr lang="cs-CZ"/>
          </a:p>
        </p:txBody>
      </p:sp>
      <p:sp>
        <p:nvSpPr>
          <p:cNvPr id="33799" name="Rectangle 7"/>
          <p:cNvSpPr>
            <a:spLocks noChangeArrowheads="1"/>
          </p:cNvSpPr>
          <p:nvPr/>
        </p:nvSpPr>
        <p:spPr bwMode="auto">
          <a:xfrm>
            <a:off x="4786313" y="4214813"/>
            <a:ext cx="2879725" cy="576262"/>
          </a:xfrm>
          <a:prstGeom prst="rect">
            <a:avLst/>
          </a:prstGeom>
          <a:solidFill>
            <a:srgbClr val="0000FF">
              <a:alpha val="25882"/>
            </a:srgbClr>
          </a:solidFill>
          <a:ln w="9525">
            <a:noFill/>
            <a:round/>
            <a:headEnd/>
            <a:tailEnd/>
          </a:ln>
        </p:spPr>
        <p:txBody>
          <a:bodyPr wrap="none" lIns="90000" tIns="46800" rIns="90000" bIns="46800" anchor="ctr"/>
          <a:lstStyle/>
          <a:p>
            <a:pPr marL="341313" indent="-341313" algn="ctr">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400" b="1">
                <a:solidFill>
                  <a:srgbClr val="000000"/>
                </a:solidFill>
              </a:rPr>
              <a:t>NÁVRHOVÁ ČÁST</a:t>
            </a:r>
          </a:p>
        </p:txBody>
      </p:sp>
      <p:sp>
        <p:nvSpPr>
          <p:cNvPr id="33800" name="Rectangle 8"/>
          <p:cNvSpPr>
            <a:spLocks noChangeArrowheads="1"/>
          </p:cNvSpPr>
          <p:nvPr/>
        </p:nvSpPr>
        <p:spPr bwMode="auto">
          <a:xfrm>
            <a:off x="4786313" y="4929188"/>
            <a:ext cx="2879725" cy="1511300"/>
          </a:xfrm>
          <a:prstGeom prst="rect">
            <a:avLst/>
          </a:prstGeom>
          <a:solidFill>
            <a:srgbClr val="0000FF">
              <a:alpha val="25882"/>
            </a:srgbClr>
          </a:solidFill>
          <a:ln w="9525">
            <a:noFill/>
            <a:round/>
            <a:headEnd/>
            <a:tailEnd/>
          </a:ln>
        </p:spPr>
        <p:txBody>
          <a:bodyPr wrap="none" lIns="90000" tIns="46800" rIns="90000" bIns="46800" anchor="ctr"/>
          <a:lstStyle/>
          <a:p>
            <a:pPr marL="341313" indent="-341313" algn="r">
              <a:spcBef>
                <a:spcPts val="5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000" b="1">
                <a:solidFill>
                  <a:srgbClr val="000000"/>
                </a:solidFill>
              </a:rPr>
              <a:t>strategie rozvoje</a:t>
            </a:r>
          </a:p>
          <a:p>
            <a:pPr marL="341313" indent="-341313" algn="r">
              <a:spcBef>
                <a:spcPts val="5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000" b="1">
                <a:solidFill>
                  <a:srgbClr val="000000"/>
                </a:solidFill>
              </a:rPr>
              <a:t>program rozvoje</a:t>
            </a:r>
          </a:p>
          <a:p>
            <a:pPr marL="341313" indent="-341313" algn="r">
              <a:spcBef>
                <a:spcPts val="5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000" b="1">
                <a:solidFill>
                  <a:srgbClr val="000000"/>
                </a:solidFill>
              </a:rPr>
              <a:t>akční plán</a:t>
            </a:r>
          </a:p>
          <a:p>
            <a:pPr marL="341313" indent="-341313" algn="r">
              <a:spcBef>
                <a:spcPts val="5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000" b="1">
                <a:solidFill>
                  <a:srgbClr val="000000"/>
                </a:solidFill>
              </a:rPr>
              <a:t>Integrovaný plán</a:t>
            </a:r>
          </a:p>
        </p:txBody>
      </p:sp>
      <p:sp>
        <p:nvSpPr>
          <p:cNvPr id="33801" name="AutoShape 9"/>
          <p:cNvSpPr>
            <a:spLocks noChangeArrowheads="1"/>
          </p:cNvSpPr>
          <p:nvPr/>
        </p:nvSpPr>
        <p:spPr bwMode="auto">
          <a:xfrm rot="10800000">
            <a:off x="3614738" y="5730875"/>
            <a:ext cx="936625" cy="360363"/>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000099"/>
          </a:solidFill>
          <a:ln w="9525">
            <a:noFill/>
            <a:round/>
            <a:headEnd/>
            <a:tailEnd/>
          </a:ln>
        </p:spPr>
        <p:txBody>
          <a:bodyPr wrap="none" anchor="ctr"/>
          <a:lstStyle/>
          <a:p>
            <a:endParaRPr lang="cs-CZ"/>
          </a:p>
        </p:txBody>
      </p:sp>
      <p:sp>
        <p:nvSpPr>
          <p:cNvPr id="33802" name="Rectangle 10"/>
          <p:cNvSpPr>
            <a:spLocks noChangeArrowheads="1"/>
          </p:cNvSpPr>
          <p:nvPr/>
        </p:nvSpPr>
        <p:spPr bwMode="auto">
          <a:xfrm>
            <a:off x="900113" y="5516563"/>
            <a:ext cx="2520950" cy="719137"/>
          </a:xfrm>
          <a:prstGeom prst="rect">
            <a:avLst/>
          </a:prstGeom>
          <a:solidFill>
            <a:srgbClr val="FFCC99"/>
          </a:solidFill>
          <a:ln w="9525">
            <a:noFill/>
            <a:round/>
            <a:headEnd/>
            <a:tailEnd/>
          </a:ln>
        </p:spPr>
        <p:txBody>
          <a:bodyPr wrap="none" lIns="90000" tIns="46800" rIns="90000" bIns="46800" anchor="ctr"/>
          <a:lstStyle/>
          <a:p>
            <a:pPr marL="341313" indent="-341313" algn="ctr">
              <a:spcBef>
                <a:spcPts val="600"/>
              </a:spcBef>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400" b="1">
                <a:solidFill>
                  <a:srgbClr val="000000"/>
                </a:solidFill>
              </a:rPr>
              <a:t>VYHODNOCENÍ</a:t>
            </a:r>
          </a:p>
        </p:txBody>
      </p:sp>
      <p:sp>
        <p:nvSpPr>
          <p:cNvPr id="33803" name="AutoShape 11"/>
          <p:cNvSpPr>
            <a:spLocks noChangeArrowheads="1"/>
          </p:cNvSpPr>
          <p:nvPr/>
        </p:nvSpPr>
        <p:spPr bwMode="auto">
          <a:xfrm rot="-5400000">
            <a:off x="-247650" y="5092700"/>
            <a:ext cx="1655763" cy="360363"/>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000099"/>
          </a:solidFill>
          <a:ln w="9525">
            <a:noFill/>
            <a:round/>
            <a:headEnd/>
            <a:tailEnd/>
          </a:ln>
        </p:spPr>
        <p:txBody>
          <a:bodyPr wrap="none" anchor="ctr"/>
          <a:lstStyle/>
          <a:p>
            <a:endParaRPr lang="cs-CZ"/>
          </a:p>
        </p:txBody>
      </p:sp>
      <p:pic>
        <p:nvPicPr>
          <p:cNvPr id="33804" name="Picture 1"/>
          <p:cNvPicPr>
            <a:picLocks noChangeAspect="1" noChangeArrowheads="1"/>
          </p:cNvPicPr>
          <p:nvPr/>
        </p:nvPicPr>
        <p:blipFill>
          <a:blip r:embed="rId3"/>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1" name="Nadpis 1"/>
          <p:cNvSpPr>
            <a:spLocks noGrp="1"/>
          </p:cNvSpPr>
          <p:nvPr>
            <p:ph type="title" idx="4294967295"/>
          </p:nvPr>
        </p:nvSpPr>
        <p:spPr>
          <a:xfrm>
            <a:off x="468313" y="0"/>
            <a:ext cx="7467600" cy="725488"/>
          </a:xfrm>
        </p:spPr>
        <p:txBody>
          <a:bodyPr anchor="b"/>
          <a:lstStyle/>
          <a:p>
            <a:pPr eaLnBrk="1" hangingPunct="1"/>
            <a:r>
              <a:rPr lang="cs-CZ" smtClean="0"/>
              <a:t>ANALÝZA V REGIONÁLNÍM ROZVOJI</a:t>
            </a:r>
          </a:p>
        </p:txBody>
      </p:sp>
      <p:sp>
        <p:nvSpPr>
          <p:cNvPr id="35842" name="Zástupný symbol pro obsah 2"/>
          <p:cNvSpPr>
            <a:spLocks noGrp="1"/>
          </p:cNvSpPr>
          <p:nvPr>
            <p:ph sz="quarter" idx="4294967295"/>
          </p:nvPr>
        </p:nvSpPr>
        <p:spPr>
          <a:xfrm>
            <a:off x="395288" y="981075"/>
            <a:ext cx="7467600" cy="5214938"/>
          </a:xfrm>
        </p:spPr>
        <p:txBody>
          <a:bodyPr/>
          <a:lstStyle/>
          <a:p>
            <a:pPr eaLnBrk="1" hangingPunct="1"/>
            <a:r>
              <a:rPr lang="cs-CZ" sz="2400" b="1" smtClean="0"/>
              <a:t>Analýza</a:t>
            </a:r>
            <a:r>
              <a:rPr lang="cs-CZ" sz="2400" smtClean="0"/>
              <a:t> (</a:t>
            </a:r>
            <a:r>
              <a:rPr lang="cs-CZ" sz="2400" i="1" smtClean="0"/>
              <a:t>rozbor, rozčlenění</a:t>
            </a:r>
            <a:r>
              <a:rPr lang="cs-CZ" sz="2400" smtClean="0"/>
              <a:t>) - rozbor celku na základní části. </a:t>
            </a:r>
          </a:p>
          <a:p>
            <a:pPr eaLnBrk="1" hangingPunct="1"/>
            <a:r>
              <a:rPr lang="cs-CZ" sz="2400" b="1" smtClean="0"/>
              <a:t>Cíl analýzy</a:t>
            </a:r>
            <a:r>
              <a:rPr lang="cs-CZ" sz="2400" smtClean="0"/>
              <a:t> → identifikovat podstatné a nutné vlastnosti základních částí celku, poznat jejich podstatu, zákonitosti, příčiny, souvislosti a vazby</a:t>
            </a:r>
          </a:p>
          <a:p>
            <a:pPr eaLnBrk="1" hangingPunct="1"/>
            <a:r>
              <a:rPr lang="cs-CZ" sz="2400" smtClean="0"/>
              <a:t>Analýza v RR je </a:t>
            </a:r>
            <a:r>
              <a:rPr lang="cs-CZ" sz="2400" b="1" smtClean="0"/>
              <a:t>komplexní</a:t>
            </a:r>
            <a:r>
              <a:rPr lang="cs-CZ" sz="2400" smtClean="0"/>
              <a:t> netýká se pouze dílčích vlastnosti celku, ale analyzuje ho ze všech hledisek (závislé na typu analýzy – globální, sektorová)</a:t>
            </a:r>
          </a:p>
          <a:p>
            <a:pPr eaLnBrk="1" hangingPunct="1"/>
            <a:r>
              <a:rPr lang="cs-CZ" sz="2400" smtClean="0"/>
              <a:t>Výsledky a analýzy je třeba:</a:t>
            </a:r>
          </a:p>
          <a:p>
            <a:pPr eaLnBrk="1" hangingPunct="1">
              <a:buFontTx/>
              <a:buNone/>
            </a:pPr>
            <a:r>
              <a:rPr lang="cs-CZ" sz="2400" smtClean="0"/>
              <a:t>	- doložit (dokumentovat)</a:t>
            </a:r>
          </a:p>
          <a:p>
            <a:pPr eaLnBrk="1" hangingPunct="1">
              <a:buFontTx/>
              <a:buNone/>
            </a:pPr>
            <a:r>
              <a:rPr lang="cs-CZ" sz="2400" smtClean="0"/>
              <a:t>	- interpretovat (specifikovat, popsat, vysvětlit)</a:t>
            </a:r>
          </a:p>
          <a:p>
            <a:pPr eaLnBrk="1" hangingPunct="1">
              <a:buFontTx/>
              <a:buNone/>
            </a:pPr>
            <a:r>
              <a:rPr lang="cs-CZ" sz="2400" smtClean="0"/>
              <a:t>	- transformovat do jasných závěrů → syntéza</a:t>
            </a:r>
          </a:p>
          <a:p>
            <a:pPr eaLnBrk="1" hangingPunct="1"/>
            <a:endParaRPr lang="cs-CZ" sz="2400" smtClean="0"/>
          </a:p>
        </p:txBody>
      </p:sp>
      <p:pic>
        <p:nvPicPr>
          <p:cNvPr id="35843"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1" name="Nadpis 1"/>
          <p:cNvSpPr>
            <a:spLocks noGrp="1"/>
          </p:cNvSpPr>
          <p:nvPr>
            <p:ph type="ctrTitle" idx="4294967295"/>
          </p:nvPr>
        </p:nvSpPr>
        <p:spPr>
          <a:xfrm>
            <a:off x="2286000" y="2071688"/>
            <a:ext cx="6172200" cy="804862"/>
          </a:xfrm>
        </p:spPr>
        <p:txBody>
          <a:bodyPr anchor="b"/>
          <a:lstStyle/>
          <a:p>
            <a:pPr eaLnBrk="1" hangingPunct="1"/>
            <a:r>
              <a:rPr lang="cs-CZ" b="1" smtClean="0">
                <a:solidFill>
                  <a:srgbClr val="C00000"/>
                </a:solidFill>
              </a:rPr>
              <a:t>REGIONÁLNÍ ROZVOJ</a:t>
            </a:r>
          </a:p>
        </p:txBody>
      </p:sp>
      <p:sp>
        <p:nvSpPr>
          <p:cNvPr id="15362" name="Podnadpis 2"/>
          <p:cNvSpPr>
            <a:spLocks noGrp="1"/>
          </p:cNvSpPr>
          <p:nvPr>
            <p:ph type="subTitle" idx="4294967295"/>
          </p:nvPr>
        </p:nvSpPr>
        <p:spPr>
          <a:xfrm>
            <a:off x="2286000" y="2857500"/>
            <a:ext cx="6172200" cy="1371600"/>
          </a:xfrm>
        </p:spPr>
        <p:txBody>
          <a:bodyPr/>
          <a:lstStyle/>
          <a:p>
            <a:pPr marL="0" indent="0" eaLnBrk="1" hangingPunct="1">
              <a:buFontTx/>
              <a:buNone/>
            </a:pPr>
            <a:endParaRPr lang="cs-CZ" sz="2400" b="1" smtClean="0">
              <a:solidFill>
                <a:schemeClr val="tx2"/>
              </a:solidFill>
            </a:endParaRPr>
          </a:p>
          <a:p>
            <a:pPr marL="0" indent="0" eaLnBrk="1" hangingPunct="1">
              <a:buFontTx/>
              <a:buNone/>
            </a:pPr>
            <a:r>
              <a:rPr lang="cs-CZ" sz="2400" b="1" smtClean="0">
                <a:solidFill>
                  <a:schemeClr val="tx2"/>
                </a:solidFill>
              </a:rPr>
              <a:t>Vysoká škola regionálního rozvoje, s.r.o.</a:t>
            </a:r>
          </a:p>
          <a:p>
            <a:pPr marL="0" indent="0" eaLnBrk="1" hangingPunct="1">
              <a:buFontTx/>
              <a:buNone/>
            </a:pPr>
            <a:endParaRPr lang="cs-CZ" sz="2400" b="1" smtClean="0">
              <a:solidFill>
                <a:schemeClr val="tx2"/>
              </a:solidFill>
            </a:endParaRPr>
          </a:p>
          <a:p>
            <a:pPr marL="0" indent="0" eaLnBrk="1" hangingPunct="1">
              <a:buFontTx/>
              <a:buNone/>
            </a:pPr>
            <a:endParaRPr lang="cs-CZ" sz="2400" b="1" smtClean="0">
              <a:solidFill>
                <a:schemeClr val="tx2"/>
              </a:solidFill>
            </a:endParaRPr>
          </a:p>
          <a:p>
            <a:pPr marL="0" indent="0" eaLnBrk="1" hangingPunct="1">
              <a:buFontTx/>
              <a:buNone/>
            </a:pPr>
            <a:endParaRPr lang="cs-CZ" sz="2400" b="1" smtClean="0">
              <a:solidFill>
                <a:schemeClr val="tx2"/>
              </a:solidFill>
            </a:endParaRPr>
          </a:p>
          <a:p>
            <a:pPr marL="0" indent="0" eaLnBrk="1" hangingPunct="1">
              <a:buFontTx/>
              <a:buNone/>
            </a:pPr>
            <a:r>
              <a:rPr lang="cs-CZ" sz="2400" b="1" u="sng" smtClean="0">
                <a:solidFill>
                  <a:schemeClr val="tx2"/>
                </a:solidFill>
              </a:rPr>
              <a:t>Autor prezentace:</a:t>
            </a:r>
          </a:p>
          <a:p>
            <a:pPr marL="0" indent="0" eaLnBrk="1" hangingPunct="1">
              <a:buFontTx/>
              <a:buNone/>
            </a:pPr>
            <a:r>
              <a:rPr lang="cs-CZ" sz="2400" b="1" smtClean="0">
                <a:solidFill>
                  <a:schemeClr val="tx2"/>
                </a:solidFill>
              </a:rPr>
              <a:t>Ing. Petr Ponikelský</a:t>
            </a:r>
          </a:p>
          <a:p>
            <a:pPr marL="0" indent="0" eaLnBrk="1" hangingPunct="1">
              <a:buFontTx/>
              <a:buNone/>
            </a:pPr>
            <a:endParaRPr lang="cs-CZ" sz="2400" b="1" smtClean="0">
              <a:solidFill>
                <a:schemeClr val="tx2"/>
              </a:solidFill>
            </a:endParaRPr>
          </a:p>
        </p:txBody>
      </p:sp>
      <p:pic>
        <p:nvPicPr>
          <p:cNvPr id="15363" name="Picture 1"/>
          <p:cNvPicPr>
            <a:picLocks noChangeAspect="1" noChangeArrowheads="1"/>
          </p:cNvPicPr>
          <p:nvPr/>
        </p:nvPicPr>
        <p:blipFill>
          <a:blip r:embed="rId2"/>
          <a:srcRect/>
          <a:stretch>
            <a:fillRect/>
          </a:stretch>
        </p:blipFill>
        <p:spPr bwMode="auto">
          <a:xfrm>
            <a:off x="6677025" y="0"/>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5" name="Nadpis 1"/>
          <p:cNvSpPr>
            <a:spLocks noGrp="1"/>
          </p:cNvSpPr>
          <p:nvPr>
            <p:ph type="title" idx="4294967295"/>
          </p:nvPr>
        </p:nvSpPr>
        <p:spPr>
          <a:xfrm>
            <a:off x="468313" y="0"/>
            <a:ext cx="7467600" cy="725488"/>
          </a:xfrm>
        </p:spPr>
        <p:txBody>
          <a:bodyPr anchor="b"/>
          <a:lstStyle/>
          <a:p>
            <a:pPr eaLnBrk="1" hangingPunct="1"/>
            <a:r>
              <a:rPr lang="cs-CZ" sz="2400" smtClean="0"/>
              <a:t>ÚROVEŇ OBECNOSTI ANALÝZY V RR</a:t>
            </a:r>
          </a:p>
        </p:txBody>
      </p:sp>
      <p:sp>
        <p:nvSpPr>
          <p:cNvPr id="36866" name="Zástupný symbol pro obsah 2"/>
          <p:cNvSpPr>
            <a:spLocks noGrp="1"/>
          </p:cNvSpPr>
          <p:nvPr>
            <p:ph sz="quarter" idx="4294967295"/>
          </p:nvPr>
        </p:nvSpPr>
        <p:spPr>
          <a:xfrm>
            <a:off x="395288" y="836613"/>
            <a:ext cx="7467600" cy="5429250"/>
          </a:xfrm>
        </p:spPr>
        <p:txBody>
          <a:bodyPr/>
          <a:lstStyle/>
          <a:p>
            <a:pPr eaLnBrk="1" hangingPunct="1">
              <a:buFontTx/>
              <a:buNone/>
            </a:pPr>
            <a:r>
              <a:rPr lang="cs-CZ" sz="2000" b="1" u="sng" smtClean="0">
                <a:solidFill>
                  <a:srgbClr val="C00000"/>
                </a:solidFill>
              </a:rPr>
              <a:t>Obsahová podrobnost analýzy je závislá na:</a:t>
            </a:r>
          </a:p>
          <a:p>
            <a:pPr eaLnBrk="1" hangingPunct="1"/>
            <a:r>
              <a:rPr lang="cs-CZ" sz="2000" b="1" smtClean="0"/>
              <a:t>časovém vymezení objektu analýzy</a:t>
            </a:r>
          </a:p>
          <a:p>
            <a:pPr eaLnBrk="1" hangingPunct="1">
              <a:buFontTx/>
              <a:buNone/>
            </a:pPr>
            <a:r>
              <a:rPr lang="cs-CZ" sz="2000" b="1" smtClean="0"/>
              <a:t>	</a:t>
            </a:r>
            <a:r>
              <a:rPr lang="cs-CZ" sz="2000" smtClean="0"/>
              <a:t>- strategická úroveň</a:t>
            </a:r>
          </a:p>
          <a:p>
            <a:pPr eaLnBrk="1" hangingPunct="1">
              <a:buFontTx/>
              <a:buNone/>
            </a:pPr>
            <a:r>
              <a:rPr lang="cs-CZ" sz="2000" smtClean="0"/>
              <a:t>	- taktická úroveň</a:t>
            </a:r>
          </a:p>
          <a:p>
            <a:pPr eaLnBrk="1" hangingPunct="1">
              <a:buFontTx/>
              <a:buNone/>
            </a:pPr>
            <a:r>
              <a:rPr lang="cs-CZ" sz="2000" smtClean="0"/>
              <a:t>	- operativní úroveň</a:t>
            </a:r>
          </a:p>
          <a:p>
            <a:pPr eaLnBrk="1" hangingPunct="1"/>
            <a:r>
              <a:rPr lang="cs-CZ" sz="2000" b="1" smtClean="0"/>
              <a:t>územním vymezení objektu analýzy</a:t>
            </a:r>
          </a:p>
          <a:p>
            <a:pPr eaLnBrk="1" hangingPunct="1">
              <a:buFontTx/>
              <a:buNone/>
            </a:pPr>
            <a:r>
              <a:rPr lang="cs-CZ" sz="2000" b="1" smtClean="0"/>
              <a:t>	- </a:t>
            </a:r>
            <a:r>
              <a:rPr lang="cs-CZ" sz="2000" smtClean="0"/>
              <a:t>národní úroveň</a:t>
            </a:r>
          </a:p>
          <a:p>
            <a:pPr eaLnBrk="1" hangingPunct="1">
              <a:buFontTx/>
              <a:buNone/>
            </a:pPr>
            <a:r>
              <a:rPr lang="cs-CZ" sz="2000" smtClean="0"/>
              <a:t>	- krajská úroveň</a:t>
            </a:r>
          </a:p>
          <a:p>
            <a:pPr eaLnBrk="1" hangingPunct="1">
              <a:buFontTx/>
              <a:buNone/>
            </a:pPr>
            <a:r>
              <a:rPr lang="cs-CZ" sz="2000" smtClean="0"/>
              <a:t>	- obecní úroveň 	</a:t>
            </a:r>
          </a:p>
          <a:p>
            <a:pPr eaLnBrk="1" hangingPunct="1">
              <a:buFontTx/>
              <a:buNone/>
            </a:pPr>
            <a:r>
              <a:rPr lang="cs-CZ" sz="2000" smtClean="0"/>
              <a:t>-------------------------------------------------------------------------------------</a:t>
            </a:r>
          </a:p>
          <a:p>
            <a:pPr eaLnBrk="1" hangingPunct="1"/>
            <a:r>
              <a:rPr lang="cs-CZ" sz="2000" b="1" smtClean="0"/>
              <a:t>důležité atributy analýzy</a:t>
            </a:r>
          </a:p>
          <a:p>
            <a:pPr eaLnBrk="1" hangingPunct="1">
              <a:buFontTx/>
              <a:buNone/>
            </a:pPr>
            <a:r>
              <a:rPr lang="cs-CZ" sz="2000" smtClean="0"/>
              <a:t>	- srozumitelnost</a:t>
            </a:r>
          </a:p>
          <a:p>
            <a:pPr eaLnBrk="1" hangingPunct="1">
              <a:buFontTx/>
              <a:buNone/>
            </a:pPr>
            <a:r>
              <a:rPr lang="cs-CZ" sz="2000" smtClean="0"/>
              <a:t>	- ověřitelnost s využitím relevantních dat</a:t>
            </a:r>
          </a:p>
          <a:p>
            <a:pPr eaLnBrk="1" hangingPunct="1">
              <a:buFontTx/>
              <a:buNone/>
            </a:pPr>
            <a:r>
              <a:rPr lang="cs-CZ" sz="2000" smtClean="0"/>
              <a:t>	- hodnotitelnost</a:t>
            </a:r>
          </a:p>
        </p:txBody>
      </p:sp>
      <p:pic>
        <p:nvPicPr>
          <p:cNvPr id="3686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89" name="Rectangle 2"/>
          <p:cNvSpPr>
            <a:spLocks noGrp="1" noChangeArrowheads="1"/>
          </p:cNvSpPr>
          <p:nvPr>
            <p:ph type="title" idx="4294967295"/>
          </p:nvPr>
        </p:nvSpPr>
        <p:spPr>
          <a:xfrm>
            <a:off x="214313" y="357188"/>
            <a:ext cx="8229600" cy="857250"/>
          </a:xfrm>
        </p:spPr>
        <p:txBody>
          <a:bodyPr anchor="b"/>
          <a:lstStyle/>
          <a:p>
            <a:pPr eaLnBrk="1" hangingPunct="1"/>
            <a:r>
              <a:rPr lang="cs-CZ" sz="2800" b="1" smtClean="0"/>
              <a:t/>
            </a:r>
            <a:br>
              <a:rPr lang="cs-CZ" sz="2800" b="1" smtClean="0"/>
            </a:br>
            <a:r>
              <a:rPr lang="cs-CZ" sz="2400" b="1" smtClean="0"/>
              <a:t>PROBLÉMOVÉ OKRUHY ANALÝZY RR</a:t>
            </a:r>
            <a:br>
              <a:rPr lang="cs-CZ" sz="2400" b="1" smtClean="0"/>
            </a:br>
            <a:r>
              <a:rPr lang="cs-CZ" sz="2400" b="1" smtClean="0"/>
              <a:t>(NA PŘÍKLADU PROGRAMU ROZVOJE OBCE)</a:t>
            </a:r>
          </a:p>
        </p:txBody>
      </p:sp>
      <p:sp>
        <p:nvSpPr>
          <p:cNvPr id="37890" name="Rectangle 3"/>
          <p:cNvSpPr>
            <a:spLocks noGrp="1" noChangeArrowheads="1"/>
          </p:cNvSpPr>
          <p:nvPr>
            <p:ph type="body" idx="4294967295"/>
          </p:nvPr>
        </p:nvSpPr>
        <p:spPr>
          <a:xfrm>
            <a:off x="285750" y="1571625"/>
            <a:ext cx="8229600" cy="4319588"/>
          </a:xfrm>
        </p:spPr>
        <p:txBody>
          <a:bodyPr/>
          <a:lstStyle/>
          <a:p>
            <a:pPr eaLnBrk="1" hangingPunct="1">
              <a:lnSpc>
                <a:spcPct val="80000"/>
              </a:lnSpc>
            </a:pPr>
            <a:r>
              <a:rPr lang="cs-CZ" sz="2000" b="1" smtClean="0"/>
              <a:t>Ekonomika</a:t>
            </a:r>
          </a:p>
          <a:p>
            <a:pPr eaLnBrk="1" hangingPunct="1">
              <a:lnSpc>
                <a:spcPct val="80000"/>
              </a:lnSpc>
              <a:buFontTx/>
              <a:buNone/>
            </a:pPr>
            <a:r>
              <a:rPr lang="cs-CZ" sz="2000" smtClean="0"/>
              <a:t>	- soukromá ekonomika (podnikatelské subjekty,  </a:t>
            </a:r>
          </a:p>
          <a:p>
            <a:pPr eaLnBrk="1" hangingPunct="1">
              <a:lnSpc>
                <a:spcPct val="80000"/>
              </a:lnSpc>
              <a:buFontTx/>
              <a:buNone/>
            </a:pPr>
            <a:r>
              <a:rPr lang="cs-CZ" sz="2000" smtClean="0"/>
              <a:t>       zaměstnanost, efektivnost ekonomiky)</a:t>
            </a:r>
          </a:p>
          <a:p>
            <a:pPr eaLnBrk="1" hangingPunct="1">
              <a:lnSpc>
                <a:spcPct val="80000"/>
              </a:lnSpc>
              <a:buFontTx/>
              <a:buNone/>
            </a:pPr>
            <a:r>
              <a:rPr lang="cs-CZ" sz="2000" smtClean="0"/>
              <a:t>	- veřejná ekonomika (rozpočet, hospodaření, investiční   </a:t>
            </a:r>
          </a:p>
          <a:p>
            <a:pPr eaLnBrk="1" hangingPunct="1">
              <a:lnSpc>
                <a:spcPct val="80000"/>
              </a:lnSpc>
              <a:buFontTx/>
              <a:buNone/>
            </a:pPr>
            <a:r>
              <a:rPr lang="cs-CZ" sz="2000" smtClean="0"/>
              <a:t>       rozhodování)</a:t>
            </a:r>
          </a:p>
          <a:p>
            <a:pPr eaLnBrk="1" hangingPunct="1">
              <a:lnSpc>
                <a:spcPct val="80000"/>
              </a:lnSpc>
              <a:buFontTx/>
              <a:buNone/>
            </a:pPr>
            <a:endParaRPr lang="cs-CZ" sz="2000" smtClean="0"/>
          </a:p>
          <a:p>
            <a:pPr eaLnBrk="1" hangingPunct="1">
              <a:lnSpc>
                <a:spcPct val="80000"/>
              </a:lnSpc>
            </a:pPr>
            <a:r>
              <a:rPr lang="cs-CZ" sz="2000" b="1" smtClean="0"/>
              <a:t>Rozvoj lidských zdrojů</a:t>
            </a:r>
          </a:p>
          <a:p>
            <a:pPr eaLnBrk="1" hangingPunct="1">
              <a:lnSpc>
                <a:spcPct val="80000"/>
              </a:lnSpc>
              <a:buFontTx/>
              <a:buNone/>
            </a:pPr>
            <a:r>
              <a:rPr lang="cs-CZ" sz="2000" smtClean="0"/>
              <a:t>	- demografický vývoj</a:t>
            </a:r>
          </a:p>
          <a:p>
            <a:pPr eaLnBrk="1" hangingPunct="1">
              <a:lnSpc>
                <a:spcPct val="80000"/>
              </a:lnSpc>
              <a:buFontTx/>
              <a:buNone/>
            </a:pPr>
            <a:r>
              <a:rPr lang="cs-CZ" sz="2000" smtClean="0"/>
              <a:t>	- bydlení</a:t>
            </a:r>
          </a:p>
          <a:p>
            <a:pPr eaLnBrk="1" hangingPunct="1">
              <a:lnSpc>
                <a:spcPct val="80000"/>
              </a:lnSpc>
              <a:buFontTx/>
              <a:buNone/>
            </a:pPr>
            <a:r>
              <a:rPr lang="cs-CZ" sz="2000" smtClean="0"/>
              <a:t>	- zázemí pro bydlení / život obyvatel města – fyzické vzhled města, služby</a:t>
            </a:r>
          </a:p>
          <a:p>
            <a:pPr eaLnBrk="1" hangingPunct="1">
              <a:lnSpc>
                <a:spcPct val="80000"/>
              </a:lnSpc>
              <a:buFontTx/>
              <a:buNone/>
            </a:pPr>
            <a:r>
              <a:rPr lang="cs-CZ" sz="2000" smtClean="0"/>
              <a:t>	- život města (život ve městě) – kultura, zájmové aktivity, tradice</a:t>
            </a:r>
          </a:p>
          <a:p>
            <a:pPr eaLnBrk="1" hangingPunct="1">
              <a:lnSpc>
                <a:spcPct val="80000"/>
              </a:lnSpc>
              <a:buFontTx/>
              <a:buNone/>
            </a:pPr>
            <a:r>
              <a:rPr lang="cs-CZ" sz="2000" smtClean="0"/>
              <a:t>	- školství, zdravotnictví, sociální služby</a:t>
            </a:r>
          </a:p>
          <a:p>
            <a:pPr eaLnBrk="1" hangingPunct="1">
              <a:lnSpc>
                <a:spcPct val="80000"/>
              </a:lnSpc>
              <a:buFontTx/>
              <a:buNone/>
            </a:pPr>
            <a:r>
              <a:rPr lang="cs-CZ" sz="2000" smtClean="0"/>
              <a:t>	- společenská situace (kriminalita, sociální integrace, sociální patologie)</a:t>
            </a:r>
          </a:p>
        </p:txBody>
      </p:sp>
      <p:pic>
        <p:nvPicPr>
          <p:cNvPr id="3789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3" name="Rectangle 2"/>
          <p:cNvSpPr>
            <a:spLocks noGrp="1" noChangeArrowheads="1"/>
          </p:cNvSpPr>
          <p:nvPr>
            <p:ph type="title" idx="4294967295"/>
          </p:nvPr>
        </p:nvSpPr>
        <p:spPr>
          <a:xfrm>
            <a:off x="179388" y="0"/>
            <a:ext cx="8229600" cy="857250"/>
          </a:xfrm>
        </p:spPr>
        <p:txBody>
          <a:bodyPr anchor="b"/>
          <a:lstStyle/>
          <a:p>
            <a:pPr eaLnBrk="1" hangingPunct="1"/>
            <a:r>
              <a:rPr lang="cs-CZ" sz="2400" b="1" smtClean="0"/>
              <a:t>PROBLÉMOVÉ OKRUHY ANALÝZY RR</a:t>
            </a:r>
            <a:br>
              <a:rPr lang="cs-CZ" sz="2400" b="1" smtClean="0"/>
            </a:br>
            <a:r>
              <a:rPr lang="cs-CZ" sz="2400" b="1" smtClean="0"/>
              <a:t>(NA PŘÍKLADU PROGRAMU ROZVOJE OBCE)</a:t>
            </a:r>
          </a:p>
        </p:txBody>
      </p:sp>
      <p:sp>
        <p:nvSpPr>
          <p:cNvPr id="38914" name="Rectangle 3"/>
          <p:cNvSpPr>
            <a:spLocks noGrp="1" noChangeArrowheads="1"/>
          </p:cNvSpPr>
          <p:nvPr>
            <p:ph type="body" idx="4294967295"/>
          </p:nvPr>
        </p:nvSpPr>
        <p:spPr>
          <a:xfrm>
            <a:off x="250825" y="981075"/>
            <a:ext cx="8229600" cy="5357813"/>
          </a:xfrm>
        </p:spPr>
        <p:txBody>
          <a:bodyPr/>
          <a:lstStyle/>
          <a:p>
            <a:pPr eaLnBrk="1" hangingPunct="1">
              <a:lnSpc>
                <a:spcPct val="80000"/>
              </a:lnSpc>
            </a:pPr>
            <a:r>
              <a:rPr lang="cs-CZ" sz="2000" b="1" smtClean="0"/>
              <a:t>Infrastruktura</a:t>
            </a:r>
          </a:p>
          <a:p>
            <a:pPr eaLnBrk="1" hangingPunct="1">
              <a:lnSpc>
                <a:spcPct val="80000"/>
              </a:lnSpc>
              <a:buFontTx/>
              <a:buNone/>
            </a:pPr>
            <a:r>
              <a:rPr lang="cs-CZ" sz="2000" smtClean="0"/>
              <a:t>	- dopravní dostupnost (místní komunikace, dostupnost  </a:t>
            </a:r>
          </a:p>
          <a:p>
            <a:pPr eaLnBrk="1" hangingPunct="1">
              <a:lnSpc>
                <a:spcPct val="80000"/>
              </a:lnSpc>
              <a:buFontTx/>
              <a:buNone/>
            </a:pPr>
            <a:r>
              <a:rPr lang="cs-CZ" sz="2000" smtClean="0"/>
              <a:t>       ekonomických objektů)  </a:t>
            </a:r>
          </a:p>
          <a:p>
            <a:pPr eaLnBrk="1" hangingPunct="1">
              <a:lnSpc>
                <a:spcPct val="80000"/>
              </a:lnSpc>
              <a:buFontTx/>
              <a:buNone/>
            </a:pPr>
            <a:r>
              <a:rPr lang="cs-CZ" sz="2000" smtClean="0"/>
              <a:t>	- dopravní obslužnost (hromadná doprava, zajištění potřeb občanů)</a:t>
            </a:r>
          </a:p>
          <a:p>
            <a:pPr eaLnBrk="1" hangingPunct="1">
              <a:lnSpc>
                <a:spcPct val="80000"/>
              </a:lnSpc>
              <a:buFontTx/>
              <a:buNone/>
            </a:pPr>
            <a:r>
              <a:rPr lang="cs-CZ" sz="2000" smtClean="0"/>
              <a:t>	- technická infrastruktura (energovody, vodovody, kanalizace, VO, </a:t>
            </a:r>
          </a:p>
          <a:p>
            <a:pPr eaLnBrk="1" hangingPunct="1">
              <a:lnSpc>
                <a:spcPct val="80000"/>
              </a:lnSpc>
              <a:buFontTx/>
              <a:buNone/>
            </a:pPr>
            <a:r>
              <a:rPr lang="cs-CZ" sz="2000" smtClean="0"/>
              <a:t>       možnosti úspory energií, ICT)</a:t>
            </a:r>
          </a:p>
          <a:p>
            <a:pPr eaLnBrk="1" hangingPunct="1">
              <a:lnSpc>
                <a:spcPct val="80000"/>
              </a:lnSpc>
              <a:buFontTx/>
              <a:buNone/>
            </a:pPr>
            <a:endParaRPr lang="cs-CZ" sz="2000" smtClean="0"/>
          </a:p>
          <a:p>
            <a:pPr eaLnBrk="1" hangingPunct="1">
              <a:lnSpc>
                <a:spcPct val="80000"/>
              </a:lnSpc>
            </a:pPr>
            <a:r>
              <a:rPr lang="cs-CZ" sz="2000" b="1" smtClean="0"/>
              <a:t>Životní prostředí</a:t>
            </a:r>
          </a:p>
          <a:p>
            <a:pPr eaLnBrk="1" hangingPunct="1">
              <a:lnSpc>
                <a:spcPct val="80000"/>
              </a:lnSpc>
              <a:buFontTx/>
              <a:buNone/>
            </a:pPr>
            <a:r>
              <a:rPr lang="cs-CZ" sz="2000" b="1" smtClean="0"/>
              <a:t>	- odpadové hospodářství</a:t>
            </a:r>
            <a:r>
              <a:rPr lang="cs-CZ" sz="2000" smtClean="0"/>
              <a:t> </a:t>
            </a:r>
          </a:p>
          <a:p>
            <a:pPr eaLnBrk="1" hangingPunct="1">
              <a:lnSpc>
                <a:spcPct val="80000"/>
              </a:lnSpc>
              <a:buFontTx/>
              <a:buNone/>
            </a:pPr>
            <a:r>
              <a:rPr lang="cs-CZ" sz="2000" smtClean="0"/>
              <a:t>	- zhodnocení kvality složek životního prostředí</a:t>
            </a:r>
          </a:p>
          <a:p>
            <a:pPr eaLnBrk="1" hangingPunct="1">
              <a:lnSpc>
                <a:spcPct val="80000"/>
              </a:lnSpc>
              <a:buFontTx/>
              <a:buNone/>
            </a:pPr>
            <a:r>
              <a:rPr lang="cs-CZ" sz="2000" smtClean="0"/>
              <a:t>	- původci znečištění, nápravná opatření</a:t>
            </a:r>
          </a:p>
          <a:p>
            <a:pPr eaLnBrk="1" hangingPunct="1">
              <a:lnSpc>
                <a:spcPct val="80000"/>
              </a:lnSpc>
              <a:buFontTx/>
              <a:buNone/>
            </a:pPr>
            <a:r>
              <a:rPr lang="cs-CZ" sz="2000" smtClean="0"/>
              <a:t>	- krajina</a:t>
            </a:r>
          </a:p>
          <a:p>
            <a:pPr eaLnBrk="1" hangingPunct="1">
              <a:lnSpc>
                <a:spcPct val="80000"/>
              </a:lnSpc>
              <a:buFontTx/>
              <a:buNone/>
            </a:pPr>
            <a:endParaRPr lang="cs-CZ" sz="2000" smtClean="0"/>
          </a:p>
          <a:p>
            <a:pPr eaLnBrk="1" hangingPunct="1">
              <a:lnSpc>
                <a:spcPct val="80000"/>
              </a:lnSpc>
            </a:pPr>
            <a:r>
              <a:rPr lang="cs-CZ" sz="2000" b="1" smtClean="0"/>
              <a:t>Cestovní ruch</a:t>
            </a:r>
          </a:p>
          <a:p>
            <a:pPr eaLnBrk="1" hangingPunct="1">
              <a:lnSpc>
                <a:spcPct val="80000"/>
              </a:lnSpc>
              <a:buFontTx/>
              <a:buNone/>
            </a:pPr>
            <a:r>
              <a:rPr lang="cs-CZ" sz="2000" smtClean="0"/>
              <a:t>	- atraktivity cestovního ruchu, potenciál cestovního ruchu</a:t>
            </a:r>
          </a:p>
          <a:p>
            <a:pPr eaLnBrk="1" hangingPunct="1">
              <a:lnSpc>
                <a:spcPct val="80000"/>
              </a:lnSpc>
              <a:buFontTx/>
              <a:buNone/>
            </a:pPr>
            <a:r>
              <a:rPr lang="cs-CZ" sz="2000" smtClean="0"/>
              <a:t>	- produkty cestovního ruchu, aktivity cestovního ruchu</a:t>
            </a:r>
          </a:p>
          <a:p>
            <a:pPr eaLnBrk="1" hangingPunct="1">
              <a:lnSpc>
                <a:spcPct val="80000"/>
              </a:lnSpc>
              <a:buFontTx/>
              <a:buNone/>
            </a:pPr>
            <a:r>
              <a:rPr lang="cs-CZ" sz="2000" smtClean="0"/>
              <a:t>	- materiálně-technická základna (základní a doplňkové služby)</a:t>
            </a:r>
          </a:p>
          <a:p>
            <a:pPr eaLnBrk="1" hangingPunct="1">
              <a:lnSpc>
                <a:spcPct val="80000"/>
              </a:lnSpc>
              <a:buFontTx/>
              <a:buNone/>
            </a:pPr>
            <a:r>
              <a:rPr lang="cs-CZ" sz="2000" smtClean="0"/>
              <a:t>	- turistická informační infrastruktura, marketing v cestovním ruchu</a:t>
            </a:r>
          </a:p>
          <a:p>
            <a:pPr eaLnBrk="1" hangingPunct="1">
              <a:lnSpc>
                <a:spcPct val="80000"/>
              </a:lnSpc>
              <a:buFontTx/>
              <a:buNone/>
            </a:pPr>
            <a:endParaRPr lang="cs-CZ" sz="2000" smtClean="0"/>
          </a:p>
        </p:txBody>
      </p:sp>
      <p:pic>
        <p:nvPicPr>
          <p:cNvPr id="38915" name="Picture 1"/>
          <p:cNvPicPr>
            <a:picLocks noChangeAspect="1" noChangeArrowheads="1"/>
          </p:cNvPicPr>
          <p:nvPr/>
        </p:nvPicPr>
        <p:blipFill>
          <a:blip r:embed="rId2"/>
          <a:srcRect/>
          <a:stretch>
            <a:fillRect/>
          </a:stretch>
        </p:blipFill>
        <p:spPr bwMode="auto">
          <a:xfrm>
            <a:off x="6677025" y="76517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7" name="Rectangle 2"/>
          <p:cNvSpPr>
            <a:spLocks noGrp="1" noChangeArrowheads="1"/>
          </p:cNvSpPr>
          <p:nvPr>
            <p:ph type="title" idx="4294967295"/>
          </p:nvPr>
        </p:nvSpPr>
        <p:spPr>
          <a:xfrm>
            <a:off x="285750" y="428625"/>
            <a:ext cx="8229600" cy="642938"/>
          </a:xfrm>
        </p:spPr>
        <p:txBody>
          <a:bodyPr anchor="b"/>
          <a:lstStyle/>
          <a:p>
            <a:pPr eaLnBrk="1" hangingPunct="1"/>
            <a:r>
              <a:rPr lang="cs-CZ" sz="2800" b="1" smtClean="0"/>
              <a:t>PROCES ZPRACOVÁNÍ - </a:t>
            </a:r>
            <a:r>
              <a:rPr lang="cs-CZ" sz="2800" b="1" u="sng" smtClean="0"/>
              <a:t>ANALYTICKÁ ČÁST</a:t>
            </a:r>
          </a:p>
        </p:txBody>
      </p:sp>
      <p:sp>
        <p:nvSpPr>
          <p:cNvPr id="39938" name="Rectangle 3"/>
          <p:cNvSpPr>
            <a:spLocks noGrp="1" noChangeArrowheads="1"/>
          </p:cNvSpPr>
          <p:nvPr>
            <p:ph type="body" idx="4294967295"/>
          </p:nvPr>
        </p:nvSpPr>
        <p:spPr>
          <a:xfrm>
            <a:off x="428625" y="1500188"/>
            <a:ext cx="7561263" cy="4652962"/>
          </a:xfrm>
        </p:spPr>
        <p:txBody>
          <a:bodyPr/>
          <a:lstStyle/>
          <a:p>
            <a:pPr marL="609600" indent="-609600" eaLnBrk="1" hangingPunct="1">
              <a:lnSpc>
                <a:spcPct val="90000"/>
              </a:lnSpc>
              <a:buFontTx/>
              <a:buNone/>
            </a:pPr>
            <a:r>
              <a:rPr lang="cs-CZ" sz="2400" b="1" u="sng" smtClean="0"/>
              <a:t>Cíl:</a:t>
            </a:r>
            <a:r>
              <a:rPr lang="cs-CZ" sz="2400" smtClean="0"/>
              <a:t> </a:t>
            </a:r>
          </a:p>
          <a:p>
            <a:pPr marL="609600" indent="-609600" eaLnBrk="1" hangingPunct="1">
              <a:lnSpc>
                <a:spcPct val="90000"/>
              </a:lnSpc>
              <a:buFontTx/>
              <a:buNone/>
            </a:pPr>
            <a:r>
              <a:rPr lang="cs-CZ" sz="2400" smtClean="0"/>
              <a:t>	zmapovat a vyhodnotit stav a vývoj všech klíčových složek rozvoje řešeného území vč. </a:t>
            </a:r>
            <a:r>
              <a:rPr lang="cs-CZ" sz="2400" b="1" smtClean="0"/>
              <a:t>specifikace příčin</a:t>
            </a:r>
          </a:p>
          <a:p>
            <a:pPr marL="609600" indent="-609600" eaLnBrk="1" hangingPunct="1">
              <a:lnSpc>
                <a:spcPct val="90000"/>
              </a:lnSpc>
              <a:buFontTx/>
              <a:buNone/>
            </a:pPr>
            <a:endParaRPr lang="cs-CZ" sz="2400" smtClean="0"/>
          </a:p>
          <a:p>
            <a:pPr marL="609600" indent="-609600" eaLnBrk="1" hangingPunct="1">
              <a:lnSpc>
                <a:spcPct val="90000"/>
              </a:lnSpc>
              <a:buFontTx/>
              <a:buNone/>
            </a:pPr>
            <a:r>
              <a:rPr lang="cs-CZ" sz="2400" b="1" u="sng" smtClean="0"/>
              <a:t>Zaměření:</a:t>
            </a:r>
          </a:p>
          <a:p>
            <a:pPr marL="609600" indent="-609600" eaLnBrk="1" hangingPunct="1">
              <a:lnSpc>
                <a:spcPct val="90000"/>
              </a:lnSpc>
              <a:buFontTx/>
              <a:buChar char="-"/>
            </a:pPr>
            <a:r>
              <a:rPr lang="cs-CZ" sz="2400" smtClean="0"/>
              <a:t>socioekonomická analýza</a:t>
            </a:r>
          </a:p>
          <a:p>
            <a:pPr marL="609600" indent="-609600" eaLnBrk="1" hangingPunct="1">
              <a:lnSpc>
                <a:spcPct val="90000"/>
              </a:lnSpc>
              <a:buFontTx/>
              <a:buChar char="-"/>
            </a:pPr>
            <a:r>
              <a:rPr lang="cs-CZ" sz="2400" smtClean="0"/>
              <a:t>organizační analýza</a:t>
            </a:r>
          </a:p>
          <a:p>
            <a:pPr marL="609600" indent="-609600" eaLnBrk="1" hangingPunct="1">
              <a:lnSpc>
                <a:spcPct val="90000"/>
              </a:lnSpc>
              <a:buFontTx/>
              <a:buChar char="-"/>
            </a:pPr>
            <a:r>
              <a:rPr lang="cs-CZ" sz="2400" smtClean="0"/>
              <a:t>finanční analýza</a:t>
            </a:r>
          </a:p>
          <a:p>
            <a:pPr marL="609600" indent="-609600" eaLnBrk="1" hangingPunct="1">
              <a:lnSpc>
                <a:spcPct val="90000"/>
              </a:lnSpc>
              <a:buFontTx/>
              <a:buChar char="-"/>
            </a:pPr>
            <a:r>
              <a:rPr lang="cs-CZ" sz="2400" smtClean="0"/>
              <a:t>analýza vnějších vztahů</a:t>
            </a:r>
          </a:p>
          <a:p>
            <a:pPr marL="609600" indent="-609600" eaLnBrk="1" hangingPunct="1">
              <a:lnSpc>
                <a:spcPct val="90000"/>
              </a:lnSpc>
              <a:buFontTx/>
              <a:buNone/>
            </a:pPr>
            <a:endParaRPr lang="cs-CZ" sz="2400" smtClean="0"/>
          </a:p>
        </p:txBody>
      </p:sp>
      <p:pic>
        <p:nvPicPr>
          <p:cNvPr id="3993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1" name="Rectangle 2"/>
          <p:cNvSpPr>
            <a:spLocks noGrp="1" noChangeArrowheads="1"/>
          </p:cNvSpPr>
          <p:nvPr>
            <p:ph type="title" idx="4294967295"/>
          </p:nvPr>
        </p:nvSpPr>
        <p:spPr>
          <a:xfrm>
            <a:off x="285750" y="428625"/>
            <a:ext cx="8229600" cy="642938"/>
          </a:xfrm>
        </p:spPr>
        <p:txBody>
          <a:bodyPr anchor="b"/>
          <a:lstStyle/>
          <a:p>
            <a:pPr eaLnBrk="1" hangingPunct="1"/>
            <a:r>
              <a:rPr lang="cs-CZ" sz="2800" b="1" smtClean="0"/>
              <a:t>PROCES ZPRACOVÁNÍ – </a:t>
            </a:r>
            <a:r>
              <a:rPr lang="cs-CZ" sz="2800" b="1" u="sng" smtClean="0"/>
              <a:t>SOCIOEKONOMICKÁ ANALÝZA</a:t>
            </a:r>
          </a:p>
        </p:txBody>
      </p:sp>
      <p:sp>
        <p:nvSpPr>
          <p:cNvPr id="40962" name="Rectangle 3"/>
          <p:cNvSpPr>
            <a:spLocks noGrp="1" noChangeArrowheads="1"/>
          </p:cNvSpPr>
          <p:nvPr>
            <p:ph type="body" idx="4294967295"/>
          </p:nvPr>
        </p:nvSpPr>
        <p:spPr>
          <a:xfrm>
            <a:off x="428625" y="1500188"/>
            <a:ext cx="7561263" cy="5143500"/>
          </a:xfrm>
        </p:spPr>
        <p:txBody>
          <a:bodyPr/>
          <a:lstStyle/>
          <a:p>
            <a:pPr marL="609600" indent="-609600" eaLnBrk="1" hangingPunct="1"/>
            <a:r>
              <a:rPr lang="cs-CZ" sz="2000" b="1" smtClean="0"/>
              <a:t>analýza všech relevantních rozvojových složek</a:t>
            </a:r>
          </a:p>
          <a:p>
            <a:pPr marL="609600" indent="-609600" eaLnBrk="1" hangingPunct="1">
              <a:buFontTx/>
              <a:buNone/>
            </a:pPr>
            <a:endParaRPr lang="cs-CZ" sz="2000" b="1" smtClean="0"/>
          </a:p>
          <a:p>
            <a:pPr marL="609600" indent="-609600" eaLnBrk="1" hangingPunct="1"/>
            <a:r>
              <a:rPr lang="cs-CZ" sz="2000" b="1" smtClean="0"/>
              <a:t>datová základna:</a:t>
            </a:r>
          </a:p>
          <a:p>
            <a:pPr marL="609600" indent="-609600" eaLnBrk="1" hangingPunct="1">
              <a:buFontTx/>
              <a:buNone/>
            </a:pPr>
            <a:r>
              <a:rPr lang="cs-CZ" sz="2000" b="1" smtClean="0"/>
              <a:t>	- ČSÚ (veřejná databáze, regionální statistiky)</a:t>
            </a:r>
          </a:p>
          <a:p>
            <a:pPr marL="609600" indent="-609600" eaLnBrk="1" hangingPunct="1">
              <a:buFontTx/>
              <a:buNone/>
            </a:pPr>
            <a:r>
              <a:rPr lang="cs-CZ" sz="2000" b="1" smtClean="0"/>
              <a:t>	- vlastní datové zdroje řešeného území</a:t>
            </a:r>
          </a:p>
          <a:p>
            <a:pPr marL="609600" indent="-609600" eaLnBrk="1" hangingPunct="1">
              <a:buFontTx/>
              <a:buNone/>
            </a:pPr>
            <a:r>
              <a:rPr lang="cs-CZ" sz="2000" b="1" smtClean="0"/>
              <a:t>	- terénní šetření</a:t>
            </a:r>
          </a:p>
          <a:p>
            <a:pPr marL="609600" indent="-609600" eaLnBrk="1" hangingPunct="1">
              <a:buFontTx/>
              <a:buNone/>
            </a:pPr>
            <a:r>
              <a:rPr lang="cs-CZ" sz="2000" b="1" smtClean="0"/>
              <a:t>	- ankety</a:t>
            </a:r>
          </a:p>
          <a:p>
            <a:pPr marL="609600" indent="-609600" eaLnBrk="1" hangingPunct="1">
              <a:buFontTx/>
              <a:buNone/>
            </a:pPr>
            <a:endParaRPr lang="cs-CZ" sz="2000" b="1" smtClean="0"/>
          </a:p>
          <a:p>
            <a:pPr marL="609600" indent="-609600" eaLnBrk="1" hangingPunct="1"/>
            <a:r>
              <a:rPr lang="cs-CZ" sz="2000" b="1" smtClean="0"/>
              <a:t>technické zabezpečení = standard</a:t>
            </a:r>
          </a:p>
          <a:p>
            <a:pPr marL="609600" indent="-609600" eaLnBrk="1" hangingPunct="1">
              <a:buFontTx/>
              <a:buNone/>
            </a:pPr>
            <a:endParaRPr lang="cs-CZ" sz="2000" b="1" smtClean="0"/>
          </a:p>
          <a:p>
            <a:pPr marL="609600" indent="-609600" eaLnBrk="1" hangingPunct="1"/>
            <a:r>
              <a:rPr lang="cs-CZ" sz="2000" b="1" u="sng" smtClean="0"/>
              <a:t>analytické závěry, interpretace dat</a:t>
            </a:r>
          </a:p>
          <a:p>
            <a:pPr marL="609600" indent="-609600" eaLnBrk="1" hangingPunct="1">
              <a:lnSpc>
                <a:spcPct val="90000"/>
              </a:lnSpc>
              <a:buFontTx/>
              <a:buChar char="-"/>
            </a:pPr>
            <a:endParaRPr lang="cs-CZ" sz="2000" smtClean="0"/>
          </a:p>
          <a:p>
            <a:pPr marL="609600" indent="-609600" eaLnBrk="1" hangingPunct="1">
              <a:lnSpc>
                <a:spcPct val="90000"/>
              </a:lnSpc>
              <a:buFontTx/>
              <a:buNone/>
            </a:pPr>
            <a:endParaRPr lang="cs-CZ" sz="2000" smtClean="0"/>
          </a:p>
        </p:txBody>
      </p:sp>
      <p:pic>
        <p:nvPicPr>
          <p:cNvPr id="40963"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5" name="Rectangle 2"/>
          <p:cNvSpPr>
            <a:spLocks noGrp="1" noChangeArrowheads="1"/>
          </p:cNvSpPr>
          <p:nvPr>
            <p:ph type="title" idx="4294967295"/>
          </p:nvPr>
        </p:nvSpPr>
        <p:spPr>
          <a:xfrm>
            <a:off x="250825" y="0"/>
            <a:ext cx="8229600" cy="642938"/>
          </a:xfrm>
        </p:spPr>
        <p:txBody>
          <a:bodyPr anchor="b"/>
          <a:lstStyle/>
          <a:p>
            <a:pPr eaLnBrk="1" hangingPunct="1"/>
            <a:r>
              <a:rPr lang="cs-CZ" sz="2400" b="1" smtClean="0"/>
              <a:t>PROCES ZPRACOVÁNÍ – </a:t>
            </a:r>
            <a:r>
              <a:rPr lang="cs-CZ" sz="2400" b="1" u="sng" smtClean="0"/>
              <a:t>ANALYTICKÉ ZÁVĚRY</a:t>
            </a:r>
          </a:p>
        </p:txBody>
      </p:sp>
      <p:sp>
        <p:nvSpPr>
          <p:cNvPr id="41986" name="Rectangle 3"/>
          <p:cNvSpPr>
            <a:spLocks noGrp="1" noChangeArrowheads="1"/>
          </p:cNvSpPr>
          <p:nvPr>
            <p:ph type="body" idx="4294967295"/>
          </p:nvPr>
        </p:nvSpPr>
        <p:spPr>
          <a:xfrm>
            <a:off x="395288" y="836613"/>
            <a:ext cx="7561262" cy="5429250"/>
          </a:xfrm>
        </p:spPr>
        <p:txBody>
          <a:bodyPr/>
          <a:lstStyle/>
          <a:p>
            <a:pPr marL="609600" indent="-609600" eaLnBrk="1" hangingPunct="1">
              <a:lnSpc>
                <a:spcPct val="80000"/>
              </a:lnSpc>
              <a:buFontTx/>
              <a:buNone/>
            </a:pPr>
            <a:endParaRPr lang="cs-CZ" sz="1000" smtClean="0"/>
          </a:p>
          <a:p>
            <a:pPr marL="609600" indent="-609600" eaLnBrk="1" hangingPunct="1">
              <a:lnSpc>
                <a:spcPct val="80000"/>
              </a:lnSpc>
              <a:buFontTx/>
              <a:buNone/>
            </a:pPr>
            <a:r>
              <a:rPr lang="cs-CZ" sz="2000" b="1" u="sng" smtClean="0"/>
              <a:t>Smysl (užitečnost) analytických závěrů:</a:t>
            </a:r>
            <a:r>
              <a:rPr lang="cs-CZ" sz="2000" smtClean="0"/>
              <a:t> </a:t>
            </a:r>
          </a:p>
          <a:p>
            <a:pPr marL="609600" indent="-609600" eaLnBrk="1" hangingPunct="1">
              <a:lnSpc>
                <a:spcPct val="80000"/>
              </a:lnSpc>
            </a:pPr>
            <a:r>
              <a:rPr lang="cs-CZ" sz="2000" smtClean="0"/>
              <a:t>vyhodnotit rozvojový potenciál řešeného území, </a:t>
            </a:r>
          </a:p>
          <a:p>
            <a:pPr marL="609600" indent="-609600" eaLnBrk="1" hangingPunct="1">
              <a:lnSpc>
                <a:spcPct val="80000"/>
              </a:lnSpc>
            </a:pPr>
            <a:r>
              <a:rPr lang="cs-CZ" sz="2000" smtClean="0"/>
              <a:t>definovat funkce řešeného území s ohledem na jeho pozitivní (udržitelný) rozvoj</a:t>
            </a:r>
          </a:p>
          <a:p>
            <a:pPr marL="609600" indent="-609600" eaLnBrk="1" hangingPunct="1">
              <a:lnSpc>
                <a:spcPct val="80000"/>
              </a:lnSpc>
            </a:pPr>
            <a:r>
              <a:rPr lang="cs-CZ" sz="2000" smtClean="0"/>
              <a:t>identifikovat rozvojové slabiny rozvoj řešeného území</a:t>
            </a:r>
          </a:p>
          <a:p>
            <a:pPr marL="609600" indent="-609600" eaLnBrk="1" hangingPunct="1">
              <a:lnSpc>
                <a:spcPct val="80000"/>
              </a:lnSpc>
            </a:pPr>
            <a:r>
              <a:rPr lang="cs-CZ" sz="2000" smtClean="0"/>
              <a:t>identifikovat potenciální úskalí rozvoje řešeného území</a:t>
            </a:r>
          </a:p>
          <a:p>
            <a:pPr marL="609600" indent="-609600" eaLnBrk="1" hangingPunct="1">
              <a:lnSpc>
                <a:spcPct val="90000"/>
              </a:lnSpc>
              <a:buFontTx/>
              <a:buChar char="-"/>
            </a:pPr>
            <a:endParaRPr lang="cs-CZ" sz="2000" smtClean="0"/>
          </a:p>
          <a:p>
            <a:pPr marL="609600" indent="-609600" eaLnBrk="1" hangingPunct="1">
              <a:lnSpc>
                <a:spcPct val="80000"/>
              </a:lnSpc>
              <a:buFontTx/>
              <a:buNone/>
            </a:pPr>
            <a:r>
              <a:rPr lang="cs-CZ" sz="2000" b="1" u="sng" smtClean="0"/>
              <a:t>Metody zpracování analytických závěrů (výběr)</a:t>
            </a:r>
          </a:p>
          <a:p>
            <a:pPr marL="609600" indent="-609600" eaLnBrk="1" hangingPunct="1">
              <a:lnSpc>
                <a:spcPct val="80000"/>
              </a:lnSpc>
            </a:pPr>
            <a:r>
              <a:rPr lang="cs-CZ" sz="2000" smtClean="0"/>
              <a:t>textový souhrn klíčových analytických výroků</a:t>
            </a:r>
          </a:p>
          <a:p>
            <a:pPr marL="609600" indent="-609600" eaLnBrk="1" hangingPunct="1">
              <a:lnSpc>
                <a:spcPct val="80000"/>
              </a:lnSpc>
            </a:pPr>
            <a:r>
              <a:rPr lang="cs-CZ" sz="2000" smtClean="0"/>
              <a:t>SWOT analýza</a:t>
            </a:r>
          </a:p>
          <a:p>
            <a:pPr marL="609600" indent="-609600" eaLnBrk="1" hangingPunct="1"/>
            <a:r>
              <a:rPr lang="cs-CZ" sz="2000" smtClean="0"/>
              <a:t>SLEPT analýza (hlediska - </a:t>
            </a:r>
            <a:r>
              <a:rPr lang="cs-CZ" sz="2000" b="1" smtClean="0"/>
              <a:t>s</a:t>
            </a:r>
            <a:r>
              <a:rPr lang="cs-CZ" sz="2000" smtClean="0"/>
              <a:t>ocial, </a:t>
            </a:r>
            <a:r>
              <a:rPr lang="cs-CZ" sz="2000" b="1" smtClean="0"/>
              <a:t>l</a:t>
            </a:r>
            <a:r>
              <a:rPr lang="cs-CZ" sz="2000" smtClean="0"/>
              <a:t>egal, </a:t>
            </a:r>
            <a:r>
              <a:rPr lang="cs-CZ" sz="2000" b="1" smtClean="0"/>
              <a:t>e</a:t>
            </a:r>
            <a:r>
              <a:rPr lang="cs-CZ" sz="2000" smtClean="0"/>
              <a:t>conomic, </a:t>
            </a:r>
            <a:r>
              <a:rPr lang="cs-CZ" sz="2000" b="1" smtClean="0"/>
              <a:t>p</a:t>
            </a:r>
            <a:r>
              <a:rPr lang="cs-CZ" sz="2000" smtClean="0"/>
              <a:t>olicy, </a:t>
            </a:r>
            <a:r>
              <a:rPr lang="cs-CZ" sz="2000" b="1" smtClean="0"/>
              <a:t>t</a:t>
            </a:r>
            <a:r>
              <a:rPr lang="cs-CZ" sz="2000" smtClean="0"/>
              <a:t>echnology)</a:t>
            </a:r>
          </a:p>
          <a:p>
            <a:pPr marL="609600" indent="-609600" eaLnBrk="1" hangingPunct="1"/>
            <a:r>
              <a:rPr lang="cs-CZ" sz="2000" smtClean="0"/>
              <a:t>PEST analýza (hlediska – </a:t>
            </a:r>
            <a:r>
              <a:rPr lang="cs-CZ" sz="2000" b="1" smtClean="0"/>
              <a:t>p</a:t>
            </a:r>
            <a:r>
              <a:rPr lang="cs-CZ" sz="2000" smtClean="0"/>
              <a:t>rávní, </a:t>
            </a:r>
            <a:r>
              <a:rPr lang="cs-CZ" sz="2000" b="1" smtClean="0"/>
              <a:t>e</a:t>
            </a:r>
            <a:r>
              <a:rPr lang="cs-CZ" sz="2000" smtClean="0"/>
              <a:t>konomická, </a:t>
            </a:r>
            <a:r>
              <a:rPr lang="cs-CZ" sz="2000" b="1" smtClean="0"/>
              <a:t>s</a:t>
            </a:r>
            <a:r>
              <a:rPr lang="cs-CZ" sz="2000" smtClean="0"/>
              <a:t>ociokulturní, </a:t>
            </a:r>
            <a:r>
              <a:rPr lang="cs-CZ" sz="2000" b="1" smtClean="0"/>
              <a:t>t</a:t>
            </a:r>
            <a:r>
              <a:rPr lang="cs-CZ" sz="2000" smtClean="0"/>
              <a:t>echnologická)</a:t>
            </a:r>
          </a:p>
          <a:p>
            <a:pPr marL="609600" indent="-609600" eaLnBrk="1" hangingPunct="1"/>
            <a:endParaRPr lang="cs-CZ" sz="2000" smtClean="0"/>
          </a:p>
          <a:p>
            <a:pPr marL="609600" indent="-609600" eaLnBrk="1" hangingPunct="1">
              <a:lnSpc>
                <a:spcPct val="80000"/>
              </a:lnSpc>
              <a:buFontTx/>
              <a:buNone/>
            </a:pPr>
            <a:endParaRPr lang="cs-CZ" smtClean="0"/>
          </a:p>
          <a:p>
            <a:pPr marL="609600" indent="-609600" eaLnBrk="1" hangingPunct="1">
              <a:lnSpc>
                <a:spcPct val="80000"/>
              </a:lnSpc>
            </a:pPr>
            <a:endParaRPr lang="cs-CZ" smtClean="0"/>
          </a:p>
          <a:p>
            <a:pPr marL="609600" indent="-609600" eaLnBrk="1" hangingPunct="1">
              <a:lnSpc>
                <a:spcPct val="90000"/>
              </a:lnSpc>
              <a:buFontTx/>
              <a:buNone/>
            </a:pPr>
            <a:endParaRPr lang="cs-CZ" smtClean="0"/>
          </a:p>
        </p:txBody>
      </p:sp>
      <p:pic>
        <p:nvPicPr>
          <p:cNvPr id="4198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09" name="Rectangle 2"/>
          <p:cNvSpPr>
            <a:spLocks noGrp="1" noChangeArrowheads="1"/>
          </p:cNvSpPr>
          <p:nvPr>
            <p:ph type="title" idx="4294967295"/>
          </p:nvPr>
        </p:nvSpPr>
        <p:spPr>
          <a:xfrm>
            <a:off x="250825" y="188913"/>
            <a:ext cx="8229600" cy="360362"/>
          </a:xfrm>
        </p:spPr>
        <p:txBody>
          <a:bodyPr anchor="b"/>
          <a:lstStyle/>
          <a:p>
            <a:pPr eaLnBrk="1" hangingPunct="1"/>
            <a:r>
              <a:rPr lang="cs-CZ" sz="2400" b="1" smtClean="0"/>
              <a:t>PROCES ZPRACOVÁNÍ – </a:t>
            </a:r>
            <a:r>
              <a:rPr lang="cs-CZ" sz="2400" b="1" u="sng" smtClean="0"/>
              <a:t>SWOT ANALÝZA 1</a:t>
            </a:r>
          </a:p>
        </p:txBody>
      </p:sp>
      <p:sp>
        <p:nvSpPr>
          <p:cNvPr id="43010" name="Rectangle 3"/>
          <p:cNvSpPr>
            <a:spLocks noGrp="1" noChangeArrowheads="1"/>
          </p:cNvSpPr>
          <p:nvPr>
            <p:ph type="body" idx="4294967295"/>
          </p:nvPr>
        </p:nvSpPr>
        <p:spPr>
          <a:xfrm>
            <a:off x="395288" y="549275"/>
            <a:ext cx="7561262" cy="5143500"/>
          </a:xfrm>
        </p:spPr>
        <p:txBody>
          <a:bodyPr/>
          <a:lstStyle/>
          <a:p>
            <a:pPr marL="609600" indent="-609600" eaLnBrk="1" hangingPunct="1">
              <a:lnSpc>
                <a:spcPct val="80000"/>
              </a:lnSpc>
              <a:buFontTx/>
              <a:buNone/>
            </a:pPr>
            <a:endParaRPr lang="cs-CZ" sz="1000" smtClean="0"/>
          </a:p>
          <a:p>
            <a:pPr marL="609600" indent="-609600" eaLnBrk="1" hangingPunct="1"/>
            <a:r>
              <a:rPr lang="cs-CZ" sz="2000" b="1" smtClean="0"/>
              <a:t>S – Strenghts </a:t>
            </a:r>
            <a:r>
              <a:rPr lang="cs-CZ" sz="2000" smtClean="0"/>
              <a:t>(silné stránky) – rozvojově jednoznačně pozitivní a současně aktivní jevy a trendy vývoje v dané věcně a územně vymezené oblasti.</a:t>
            </a:r>
          </a:p>
          <a:p>
            <a:pPr marL="609600" indent="-609600" eaLnBrk="1" hangingPunct="1"/>
            <a:r>
              <a:rPr lang="cs-CZ" sz="2000" b="1" smtClean="0"/>
              <a:t>W – Weaknesses</a:t>
            </a:r>
            <a:r>
              <a:rPr lang="cs-CZ" sz="2000" smtClean="0"/>
              <a:t> (slabé stránky) – rozvojově negativní a současně aktivně působící jevy a trendy vývoje v dané věcně a územně vymezené oblasti.</a:t>
            </a:r>
          </a:p>
          <a:p>
            <a:pPr marL="609600" indent="-609600" eaLnBrk="1" hangingPunct="1"/>
            <a:r>
              <a:rPr lang="cs-CZ" sz="2000" b="1" smtClean="0"/>
              <a:t>O – Opportunities </a:t>
            </a:r>
            <a:r>
              <a:rPr lang="cs-CZ" sz="2000" smtClean="0"/>
              <a:t>(modifikace Options - možnosti) – vnitřní rezervy a nevyužitý rozvojový potenciál dané věcně a územně vymezené oblasti, vnější příležitosti rozvoje území (v klasickém pojetí představují příležitosti – opportunities– pouze vnější rozvojové možnosti, rezervy, pozitivní okolnosti, které nelze působením analyzovaného subjektu ovlivnit ani aktivizovat).</a:t>
            </a:r>
          </a:p>
          <a:p>
            <a:pPr marL="609600" indent="-609600" eaLnBrk="1" hangingPunct="1"/>
            <a:r>
              <a:rPr lang="cs-CZ" sz="2000" b="1" smtClean="0"/>
              <a:t>T – Threats</a:t>
            </a:r>
            <a:r>
              <a:rPr lang="cs-CZ" sz="2000" smtClean="0"/>
              <a:t> (hrozby) – dosud neaktivní vnitřní věcná a územní rizika, která potenciálně mohou ohrozit rozvoj území, vnější možné hrozby (v původní verzi SWOT analýzy představují hrozby pouze vnější ohrožení, které není analyzovaný subjekt schopen odvrátit či ovlivnit vlastními silami a prostředky)</a:t>
            </a:r>
          </a:p>
          <a:p>
            <a:pPr marL="609600" indent="-609600" eaLnBrk="1" hangingPunct="1">
              <a:lnSpc>
                <a:spcPct val="80000"/>
              </a:lnSpc>
            </a:pPr>
            <a:endParaRPr lang="cs-CZ" sz="2000" smtClean="0"/>
          </a:p>
          <a:p>
            <a:pPr marL="609600" indent="-609600" eaLnBrk="1" hangingPunct="1">
              <a:lnSpc>
                <a:spcPct val="90000"/>
              </a:lnSpc>
              <a:buFontTx/>
              <a:buNone/>
            </a:pPr>
            <a:endParaRPr lang="cs-CZ" smtClean="0"/>
          </a:p>
        </p:txBody>
      </p:sp>
      <p:pic>
        <p:nvPicPr>
          <p:cNvPr id="43011" name="Picture 1"/>
          <p:cNvPicPr>
            <a:picLocks noChangeAspect="1" noChangeArrowheads="1"/>
          </p:cNvPicPr>
          <p:nvPr/>
        </p:nvPicPr>
        <p:blipFill>
          <a:blip r:embed="rId2"/>
          <a:srcRect/>
          <a:stretch>
            <a:fillRect/>
          </a:stretch>
        </p:blipFill>
        <p:spPr bwMode="auto">
          <a:xfrm>
            <a:off x="6677025"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3" name="Rectangle 2"/>
          <p:cNvSpPr>
            <a:spLocks noGrp="1" noChangeArrowheads="1"/>
          </p:cNvSpPr>
          <p:nvPr>
            <p:ph type="title" idx="4294967295"/>
          </p:nvPr>
        </p:nvSpPr>
        <p:spPr>
          <a:xfrm>
            <a:off x="323850" y="0"/>
            <a:ext cx="8229600" cy="642938"/>
          </a:xfrm>
        </p:spPr>
        <p:txBody>
          <a:bodyPr anchor="b"/>
          <a:lstStyle/>
          <a:p>
            <a:pPr eaLnBrk="1" hangingPunct="1"/>
            <a:r>
              <a:rPr lang="cs-CZ" sz="2400" b="1" smtClean="0"/>
              <a:t>PROCES ZPRACOVÁNÍ – </a:t>
            </a:r>
            <a:r>
              <a:rPr lang="cs-CZ" sz="2400" b="1" u="sng" smtClean="0"/>
              <a:t>SWOT ANALÝZA 2</a:t>
            </a:r>
          </a:p>
        </p:txBody>
      </p:sp>
      <p:sp>
        <p:nvSpPr>
          <p:cNvPr id="44034" name="Rectangle 3"/>
          <p:cNvSpPr>
            <a:spLocks noGrp="1" noChangeArrowheads="1"/>
          </p:cNvSpPr>
          <p:nvPr>
            <p:ph type="body" idx="4294967295"/>
          </p:nvPr>
        </p:nvSpPr>
        <p:spPr>
          <a:xfrm>
            <a:off x="395288" y="836613"/>
            <a:ext cx="7561262" cy="5143500"/>
          </a:xfrm>
        </p:spPr>
        <p:txBody>
          <a:bodyPr/>
          <a:lstStyle/>
          <a:p>
            <a:pPr marL="609600" indent="-609600" eaLnBrk="1" hangingPunct="1">
              <a:lnSpc>
                <a:spcPct val="80000"/>
              </a:lnSpc>
              <a:buFontTx/>
              <a:buNone/>
            </a:pPr>
            <a:endParaRPr lang="cs-CZ" sz="1000" smtClean="0"/>
          </a:p>
          <a:p>
            <a:pPr marL="609600" indent="-609600" eaLnBrk="1" hangingPunct="1">
              <a:buFontTx/>
              <a:buNone/>
            </a:pPr>
            <a:r>
              <a:rPr lang="cs-CZ" sz="2000" b="1" smtClean="0">
                <a:solidFill>
                  <a:srgbClr val="C00000"/>
                </a:solidFill>
              </a:rPr>
              <a:t>Východiska pro koncepčních výstupy SWOT analýzy:</a:t>
            </a:r>
          </a:p>
          <a:p>
            <a:pPr marL="609600" indent="-609600" eaLnBrk="1" hangingPunct="1"/>
            <a:r>
              <a:rPr lang="cs-CZ" sz="2000" smtClean="0"/>
              <a:t> </a:t>
            </a:r>
            <a:r>
              <a:rPr lang="cs-CZ" sz="2000" b="1" smtClean="0"/>
              <a:t>SO (maxi - maxi) strategie</a:t>
            </a:r>
            <a:r>
              <a:rPr lang="cs-CZ" sz="2000" smtClean="0"/>
              <a:t> → orientace na společné využití silných stránek a příležitostí (ideální dynamická rozvojová strategie s pozitivními socioekonomickými dopady)</a:t>
            </a:r>
          </a:p>
          <a:p>
            <a:pPr marL="609600" indent="-609600" eaLnBrk="1" hangingPunct="1"/>
            <a:r>
              <a:rPr lang="cs-CZ" sz="2000" b="1" smtClean="0"/>
              <a:t>WO (mini-maxi) strategie </a:t>
            </a:r>
            <a:r>
              <a:rPr lang="cs-CZ" sz="2000" smtClean="0"/>
              <a:t>→ aktivizace potenciálu a rozvojových rezerv, hledání nových rozvojových impulsů s cílem překonat rozvojové problémy regionu a nastartovat nový rozvojový směr (strategie zastavení stagnace a realizace dosud nevyužívaných možností)</a:t>
            </a:r>
          </a:p>
          <a:p>
            <a:pPr marL="609600" indent="-609600" eaLnBrk="1" hangingPunct="1"/>
            <a:r>
              <a:rPr lang="cs-CZ" sz="2000" b="1" smtClean="0"/>
              <a:t>ST (maxi-mini) strategie </a:t>
            </a:r>
            <a:r>
              <a:rPr lang="cs-CZ" sz="2000" smtClean="0"/>
              <a:t>→ maximalizace pozitivních rozvojových efektů stávajícího realizovaného potenciálu, aktivní prevence před předvídatelnými riziky</a:t>
            </a:r>
          </a:p>
          <a:p>
            <a:pPr marL="609600" indent="-609600" eaLnBrk="1" hangingPunct="1"/>
            <a:r>
              <a:rPr lang="cs-CZ" sz="2000" b="1" smtClean="0"/>
              <a:t>WT (mini-mini) strategie </a:t>
            </a:r>
            <a:r>
              <a:rPr lang="cs-CZ" sz="2000" smtClean="0"/>
              <a:t>→ stabilizace rozvoje území, řešení nepříznivých rozvojových podmínek, žádný nebo pouze minimální progres</a:t>
            </a:r>
          </a:p>
          <a:p>
            <a:pPr marL="609600" indent="-609600" eaLnBrk="1" hangingPunct="1">
              <a:lnSpc>
                <a:spcPct val="90000"/>
              </a:lnSpc>
              <a:buFontTx/>
              <a:buNone/>
            </a:pPr>
            <a:endParaRPr lang="cs-CZ" smtClean="0"/>
          </a:p>
        </p:txBody>
      </p:sp>
      <p:pic>
        <p:nvPicPr>
          <p:cNvPr id="4403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7" name="Rectangle 2"/>
          <p:cNvSpPr>
            <a:spLocks noGrp="1" noChangeArrowheads="1"/>
          </p:cNvSpPr>
          <p:nvPr>
            <p:ph type="title" idx="4294967295"/>
          </p:nvPr>
        </p:nvSpPr>
        <p:spPr>
          <a:xfrm>
            <a:off x="285750" y="115888"/>
            <a:ext cx="8229600" cy="504825"/>
          </a:xfrm>
        </p:spPr>
        <p:txBody>
          <a:bodyPr anchor="b"/>
          <a:lstStyle/>
          <a:p>
            <a:pPr eaLnBrk="1" hangingPunct="1"/>
            <a:r>
              <a:rPr lang="cs-CZ" sz="2400" b="1" smtClean="0"/>
              <a:t>PROCES ZPRACOVÁNÍ – </a:t>
            </a:r>
            <a:r>
              <a:rPr lang="cs-CZ" sz="2400" b="1" u="sng" smtClean="0"/>
              <a:t>SLEPT ANALÝZA 2</a:t>
            </a:r>
          </a:p>
        </p:txBody>
      </p:sp>
      <p:sp>
        <p:nvSpPr>
          <p:cNvPr id="45058" name="Rectangle 3"/>
          <p:cNvSpPr>
            <a:spLocks noGrp="1" noChangeArrowheads="1"/>
          </p:cNvSpPr>
          <p:nvPr>
            <p:ph type="body" idx="4294967295"/>
          </p:nvPr>
        </p:nvSpPr>
        <p:spPr>
          <a:xfrm>
            <a:off x="323850" y="692150"/>
            <a:ext cx="7561263" cy="5143500"/>
          </a:xfrm>
        </p:spPr>
        <p:txBody>
          <a:bodyPr/>
          <a:lstStyle/>
          <a:p>
            <a:pPr marL="609600" indent="-609600" eaLnBrk="1" hangingPunct="1">
              <a:lnSpc>
                <a:spcPct val="80000"/>
              </a:lnSpc>
              <a:buFontTx/>
              <a:buNone/>
            </a:pPr>
            <a:endParaRPr lang="cs-CZ" sz="1000" smtClean="0"/>
          </a:p>
          <a:p>
            <a:pPr marL="609600" indent="-609600" eaLnBrk="1" hangingPunct="1">
              <a:buFontTx/>
              <a:buNone/>
            </a:pPr>
            <a:r>
              <a:rPr lang="cs-CZ" sz="2000" b="1" smtClean="0">
                <a:solidFill>
                  <a:srgbClr val="C00000"/>
                </a:solidFill>
              </a:rPr>
              <a:t>SLEPT analýza →</a:t>
            </a:r>
          </a:p>
          <a:p>
            <a:pPr marL="609600" indent="-609600" eaLnBrk="1" hangingPunct="1">
              <a:buFontTx/>
              <a:buNone/>
            </a:pPr>
            <a:r>
              <a:rPr lang="cs-CZ" sz="2000" smtClean="0"/>
              <a:t>interpretace analytických závěrů prostřednictvím 5 klíčových faktorů</a:t>
            </a:r>
          </a:p>
          <a:p>
            <a:pPr marL="609600" indent="-609600" eaLnBrk="1" hangingPunct="1">
              <a:buFontTx/>
              <a:buNone/>
            </a:pPr>
            <a:endParaRPr lang="cs-CZ" sz="2000" smtClean="0"/>
          </a:p>
          <a:p>
            <a:pPr marL="609600" indent="-609600" eaLnBrk="1" hangingPunct="1"/>
            <a:r>
              <a:rPr lang="cs-CZ" sz="2000" b="1" smtClean="0"/>
              <a:t>s</a:t>
            </a:r>
            <a:r>
              <a:rPr lang="cs-CZ" sz="2000" smtClean="0"/>
              <a:t>ociální faktory (oblast rozvoje lidských zdrojů)</a:t>
            </a:r>
          </a:p>
          <a:p>
            <a:pPr marL="609600" indent="-609600" eaLnBrk="1" hangingPunct="1"/>
            <a:r>
              <a:rPr lang="cs-CZ" sz="2000" b="1" smtClean="0"/>
              <a:t>l</a:t>
            </a:r>
            <a:r>
              <a:rPr lang="cs-CZ" sz="2000" smtClean="0"/>
              <a:t>egislativní faktory (např. v souvislosti se zákonodárnou iniciativou krajů; úroveň byrokracie, RUD, apod.)</a:t>
            </a:r>
          </a:p>
          <a:p>
            <a:pPr marL="609600" indent="-609600" eaLnBrk="1" hangingPunct="1"/>
            <a:r>
              <a:rPr lang="cs-CZ" sz="2000" b="1" smtClean="0"/>
              <a:t>e</a:t>
            </a:r>
            <a:r>
              <a:rPr lang="cs-CZ" sz="2000" smtClean="0"/>
              <a:t>konomické faktory (soukromá     veřejná ekonomika)</a:t>
            </a:r>
          </a:p>
          <a:p>
            <a:pPr marL="609600" indent="-609600" eaLnBrk="1" hangingPunct="1"/>
            <a:r>
              <a:rPr lang="cs-CZ" sz="2000" b="1" smtClean="0"/>
              <a:t>p</a:t>
            </a:r>
            <a:r>
              <a:rPr lang="cs-CZ" sz="2000" smtClean="0"/>
              <a:t>olitické faktory (orientace rozvojových záměrů)</a:t>
            </a:r>
          </a:p>
          <a:p>
            <a:pPr marL="609600" indent="-609600" eaLnBrk="1" hangingPunct="1"/>
            <a:r>
              <a:rPr lang="cs-CZ" sz="2000" b="1" smtClean="0"/>
              <a:t>t</a:t>
            </a:r>
            <a:r>
              <a:rPr lang="cs-CZ" sz="2000" smtClean="0"/>
              <a:t>echnologické faktory (nové možnosti pro řízení rozvoje – např. SW, aplikace nových procesních postupů a metodik, apod.)</a:t>
            </a:r>
          </a:p>
          <a:p>
            <a:pPr marL="609600" indent="-609600" eaLnBrk="1" hangingPunct="1">
              <a:buFontTx/>
              <a:buNone/>
            </a:pPr>
            <a:r>
              <a:rPr lang="cs-CZ" sz="2000" smtClean="0"/>
              <a:t>---------------------------------------</a:t>
            </a:r>
          </a:p>
          <a:p>
            <a:pPr marL="609600" indent="-609600" eaLnBrk="1" hangingPunct="1"/>
            <a:r>
              <a:rPr lang="cs-CZ" sz="2000" smtClean="0"/>
              <a:t>Pozn.: SLEPT analýza je též primárně určena  podnikatelským subjektům – pro využití ve veřejném sektoru je třeba pouze relevantní</a:t>
            </a:r>
            <a:r>
              <a:rPr lang="cs-CZ" sz="2400" smtClean="0"/>
              <a:t> součásti!!!</a:t>
            </a:r>
            <a:endParaRPr lang="cs-CZ" smtClean="0"/>
          </a:p>
        </p:txBody>
      </p:sp>
      <p:sp>
        <p:nvSpPr>
          <p:cNvPr id="4" name="Násobení 3"/>
          <p:cNvSpPr/>
          <p:nvPr/>
        </p:nvSpPr>
        <p:spPr>
          <a:xfrm>
            <a:off x="4500563" y="4941888"/>
            <a:ext cx="285750" cy="28575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45060" name="Picture 1"/>
          <p:cNvPicPr>
            <a:picLocks noChangeAspect="1" noChangeArrowheads="1"/>
          </p:cNvPicPr>
          <p:nvPr/>
        </p:nvPicPr>
        <p:blipFill>
          <a:blip r:embed="rId2"/>
          <a:srcRect/>
          <a:stretch>
            <a:fillRect/>
          </a:stretch>
        </p:blipFill>
        <p:spPr bwMode="auto">
          <a:xfrm>
            <a:off x="6516688"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1" name="Rectangle 2"/>
          <p:cNvSpPr>
            <a:spLocks noGrp="1" noChangeArrowheads="1"/>
          </p:cNvSpPr>
          <p:nvPr>
            <p:ph type="title" idx="4294967295"/>
          </p:nvPr>
        </p:nvSpPr>
        <p:spPr>
          <a:xfrm>
            <a:off x="285750" y="428625"/>
            <a:ext cx="8229600" cy="642938"/>
          </a:xfrm>
        </p:spPr>
        <p:txBody>
          <a:bodyPr anchor="b"/>
          <a:lstStyle/>
          <a:p>
            <a:pPr eaLnBrk="1" hangingPunct="1"/>
            <a:r>
              <a:rPr lang="cs-CZ" sz="2400" b="1" smtClean="0"/>
              <a:t>VNITŘNÍ A VNĚJŠÍ VAZBY; PROSTOROVÉ SOUVISLOSTI</a:t>
            </a:r>
            <a:endParaRPr lang="cs-CZ" sz="2400" b="1" u="sng" smtClean="0"/>
          </a:p>
        </p:txBody>
      </p:sp>
      <p:sp>
        <p:nvSpPr>
          <p:cNvPr id="46082" name="Rectangle 3"/>
          <p:cNvSpPr>
            <a:spLocks noGrp="1" noChangeArrowheads="1"/>
          </p:cNvSpPr>
          <p:nvPr>
            <p:ph type="body" idx="4294967295"/>
          </p:nvPr>
        </p:nvSpPr>
        <p:spPr>
          <a:xfrm>
            <a:off x="357188" y="1285875"/>
            <a:ext cx="7561262" cy="5143500"/>
          </a:xfrm>
        </p:spPr>
        <p:txBody>
          <a:bodyPr/>
          <a:lstStyle/>
          <a:p>
            <a:pPr marL="609600" indent="-609600" eaLnBrk="1" hangingPunct="1">
              <a:lnSpc>
                <a:spcPct val="80000"/>
              </a:lnSpc>
              <a:buFontTx/>
              <a:buNone/>
            </a:pPr>
            <a:endParaRPr lang="cs-CZ" sz="1000" smtClean="0"/>
          </a:p>
          <a:p>
            <a:pPr marL="609600" indent="-609600" eaLnBrk="1" hangingPunct="1">
              <a:lnSpc>
                <a:spcPct val="80000"/>
              </a:lnSpc>
            </a:pPr>
            <a:r>
              <a:rPr lang="cs-CZ" sz="2400" smtClean="0"/>
              <a:t>partnerství uvnitř obce → veřejná správa, podnikatelský sektor, neziskový sektor</a:t>
            </a:r>
          </a:p>
          <a:p>
            <a:pPr marL="609600" indent="-609600" eaLnBrk="1" hangingPunct="1">
              <a:lnSpc>
                <a:spcPct val="80000"/>
              </a:lnSpc>
            </a:pPr>
            <a:r>
              <a:rPr lang="cs-CZ" sz="2400" smtClean="0"/>
              <a:t>vztahy s veřejností</a:t>
            </a:r>
          </a:p>
          <a:p>
            <a:pPr marL="609600" indent="-609600" eaLnBrk="1" hangingPunct="1">
              <a:lnSpc>
                <a:spcPct val="80000"/>
              </a:lnSpc>
            </a:pPr>
            <a:r>
              <a:rPr lang="cs-CZ" sz="2400" smtClean="0"/>
              <a:t>meziobecní spolupráce (neinstitucionalizovaná) – společné „neformální“ aktivity, koordinace projektů</a:t>
            </a:r>
          </a:p>
          <a:p>
            <a:pPr marL="609600" indent="-609600" eaLnBrk="1" hangingPunct="1">
              <a:lnSpc>
                <a:spcPct val="80000"/>
              </a:lnSpc>
            </a:pPr>
            <a:r>
              <a:rPr lang="cs-CZ" sz="2400" smtClean="0"/>
              <a:t>mikroregionální spolupráce → DSO – instituce pro „formální“ realizaci společných rozvojových aktivit</a:t>
            </a:r>
          </a:p>
          <a:p>
            <a:pPr marL="609600" indent="-609600" eaLnBrk="1" hangingPunct="1">
              <a:lnSpc>
                <a:spcPct val="80000"/>
              </a:lnSpc>
            </a:pPr>
            <a:r>
              <a:rPr lang="cs-CZ" sz="2400" smtClean="0"/>
              <a:t>vztahy územních samospráv</a:t>
            </a:r>
          </a:p>
          <a:p>
            <a:pPr marL="609600" indent="-609600" eaLnBrk="1" hangingPunct="1">
              <a:lnSpc>
                <a:spcPct val="80000"/>
              </a:lnSpc>
            </a:pPr>
            <a:r>
              <a:rPr lang="cs-CZ" sz="2400" smtClean="0"/>
              <a:t>vztah s médii</a:t>
            </a:r>
          </a:p>
          <a:p>
            <a:pPr marL="609600" indent="-609600" eaLnBrk="1" hangingPunct="1">
              <a:lnSpc>
                <a:spcPct val="80000"/>
              </a:lnSpc>
            </a:pPr>
            <a:r>
              <a:rPr lang="cs-CZ" sz="2400" smtClean="0"/>
              <a:t>mezinárodní spolupráce, partnerské obce / regiony</a:t>
            </a:r>
          </a:p>
        </p:txBody>
      </p:sp>
      <p:pic>
        <p:nvPicPr>
          <p:cNvPr id="46083"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5" name="Nadpis 1"/>
          <p:cNvSpPr>
            <a:spLocks noGrp="1"/>
          </p:cNvSpPr>
          <p:nvPr>
            <p:ph type="title" idx="4294967295"/>
          </p:nvPr>
        </p:nvSpPr>
        <p:spPr>
          <a:xfrm>
            <a:off x="457200" y="274638"/>
            <a:ext cx="8229600" cy="633412"/>
          </a:xfrm>
        </p:spPr>
        <p:txBody>
          <a:bodyPr anchor="b"/>
          <a:lstStyle/>
          <a:p>
            <a:pPr eaLnBrk="1" hangingPunct="1"/>
            <a:r>
              <a:rPr lang="cs-CZ" sz="4000" smtClean="0"/>
              <a:t>PŘEDSTAVENÍ PŘEDMĚTU</a:t>
            </a:r>
          </a:p>
        </p:txBody>
      </p:sp>
      <p:sp>
        <p:nvSpPr>
          <p:cNvPr id="16386" name="Zástupný symbol pro obsah 2"/>
          <p:cNvSpPr>
            <a:spLocks noGrp="1"/>
          </p:cNvSpPr>
          <p:nvPr>
            <p:ph sz="quarter" idx="4294967295"/>
          </p:nvPr>
        </p:nvSpPr>
        <p:spPr>
          <a:xfrm>
            <a:off x="539750" y="1125538"/>
            <a:ext cx="7467600" cy="4873625"/>
          </a:xfrm>
        </p:spPr>
        <p:txBody>
          <a:bodyPr/>
          <a:lstStyle/>
          <a:p>
            <a:pPr eaLnBrk="1" hangingPunct="1">
              <a:lnSpc>
                <a:spcPct val="80000"/>
              </a:lnSpc>
            </a:pPr>
            <a:r>
              <a:rPr lang="cs-CZ" sz="2000" smtClean="0"/>
              <a:t>Právní aspekty, organizace, struktura a úrovně RR</a:t>
            </a:r>
          </a:p>
          <a:p>
            <a:pPr eaLnBrk="1" hangingPunct="1">
              <a:lnSpc>
                <a:spcPct val="80000"/>
              </a:lnSpc>
            </a:pPr>
            <a:r>
              <a:rPr lang="cs-CZ" sz="2000" smtClean="0"/>
              <a:t>Motivy, cíle, účel a východiska RR</a:t>
            </a:r>
          </a:p>
          <a:p>
            <a:pPr eaLnBrk="1" hangingPunct="1">
              <a:lnSpc>
                <a:spcPct val="80000"/>
              </a:lnSpc>
            </a:pPr>
            <a:r>
              <a:rPr lang="cs-CZ" sz="2000" smtClean="0"/>
              <a:t>Koncepční zajištění RR, plánování RR</a:t>
            </a:r>
          </a:p>
          <a:p>
            <a:pPr eaLnBrk="1" hangingPunct="1">
              <a:lnSpc>
                <a:spcPct val="80000"/>
              </a:lnSpc>
            </a:pPr>
            <a:r>
              <a:rPr lang="cs-CZ" sz="2000" smtClean="0"/>
              <a:t>Socioekonomická, organizační a finanční analýza</a:t>
            </a:r>
          </a:p>
          <a:p>
            <a:pPr eaLnBrk="1" hangingPunct="1">
              <a:lnSpc>
                <a:spcPct val="80000"/>
              </a:lnSpc>
            </a:pPr>
            <a:r>
              <a:rPr lang="cs-CZ" sz="2000" smtClean="0"/>
              <a:t>Identifikace problémů, bariér, limitů a potenciálu regionální a municipálního rozvoje, rozvojové faktory na regionální a lokální úrovni</a:t>
            </a:r>
          </a:p>
          <a:p>
            <a:pPr eaLnBrk="1" hangingPunct="1">
              <a:lnSpc>
                <a:spcPct val="80000"/>
              </a:lnSpc>
            </a:pPr>
            <a:r>
              <a:rPr lang="cs-CZ" sz="2000" smtClean="0"/>
              <a:t>Cíle, opatření, aktivity RR</a:t>
            </a:r>
          </a:p>
          <a:p>
            <a:pPr eaLnBrk="1" hangingPunct="1">
              <a:lnSpc>
                <a:spcPct val="80000"/>
              </a:lnSpc>
            </a:pPr>
            <a:r>
              <a:rPr lang="cs-CZ" sz="2000" smtClean="0"/>
              <a:t>Rozhodování v oblasti RR, stanovování priorit, efektivnost rozvojových aktivit</a:t>
            </a:r>
          </a:p>
          <a:p>
            <a:pPr eaLnBrk="1" hangingPunct="1">
              <a:lnSpc>
                <a:spcPct val="80000"/>
              </a:lnSpc>
            </a:pPr>
            <a:r>
              <a:rPr lang="cs-CZ" sz="2000" smtClean="0"/>
              <a:t>Financování RR</a:t>
            </a:r>
          </a:p>
          <a:p>
            <a:pPr eaLnBrk="1" hangingPunct="1">
              <a:lnSpc>
                <a:spcPct val="80000"/>
              </a:lnSpc>
            </a:pPr>
            <a:r>
              <a:rPr lang="cs-CZ" sz="2000" smtClean="0"/>
              <a:t>Realizace RR, implementace rozvojových koncepcí</a:t>
            </a:r>
          </a:p>
          <a:p>
            <a:pPr eaLnBrk="1" hangingPunct="1">
              <a:lnSpc>
                <a:spcPct val="80000"/>
              </a:lnSpc>
            </a:pPr>
            <a:r>
              <a:rPr lang="cs-CZ" sz="2000" smtClean="0"/>
              <a:t>Hodnocení RR</a:t>
            </a:r>
          </a:p>
          <a:p>
            <a:pPr eaLnBrk="1" hangingPunct="1">
              <a:lnSpc>
                <a:spcPct val="80000"/>
              </a:lnSpc>
            </a:pPr>
            <a:r>
              <a:rPr lang="cs-CZ" sz="2000" smtClean="0"/>
              <a:t>Aktéři RR, partnerství v RR, zapojení veřejnosti</a:t>
            </a:r>
          </a:p>
          <a:p>
            <a:pPr eaLnBrk="1" hangingPunct="1">
              <a:lnSpc>
                <a:spcPct val="80000"/>
              </a:lnSpc>
            </a:pPr>
            <a:r>
              <a:rPr lang="cs-CZ" sz="2000" smtClean="0"/>
              <a:t>Strukturální politika EU a její vliv na RR</a:t>
            </a:r>
          </a:p>
          <a:p>
            <a:pPr eaLnBrk="1" hangingPunct="1">
              <a:lnSpc>
                <a:spcPct val="80000"/>
              </a:lnSpc>
            </a:pPr>
            <a:r>
              <a:rPr lang="cs-CZ" sz="2000" smtClean="0"/>
              <a:t>Aktuální problémy RR</a:t>
            </a:r>
          </a:p>
        </p:txBody>
      </p:sp>
      <p:pic>
        <p:nvPicPr>
          <p:cNvPr id="1638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5" name="Rectangle 2"/>
          <p:cNvSpPr>
            <a:spLocks noGrp="1" noChangeArrowheads="1"/>
          </p:cNvSpPr>
          <p:nvPr>
            <p:ph type="title" idx="4294967295"/>
          </p:nvPr>
        </p:nvSpPr>
        <p:spPr>
          <a:xfrm>
            <a:off x="285750" y="285750"/>
            <a:ext cx="8229600" cy="406400"/>
          </a:xfrm>
        </p:spPr>
        <p:txBody>
          <a:bodyPr anchor="b"/>
          <a:lstStyle/>
          <a:p>
            <a:pPr eaLnBrk="1" hangingPunct="1"/>
            <a:r>
              <a:rPr lang="cs-CZ" sz="2400" b="1" smtClean="0"/>
              <a:t>ORGANIZAČNÍ ANALÝZA PRO REGIONÁLNÍ ROZVOJ</a:t>
            </a:r>
            <a:endParaRPr lang="cs-CZ" sz="2400" b="1" u="sng" smtClean="0"/>
          </a:p>
        </p:txBody>
      </p:sp>
      <p:sp>
        <p:nvSpPr>
          <p:cNvPr id="47106" name="Rectangle 3"/>
          <p:cNvSpPr>
            <a:spLocks noGrp="1" noChangeArrowheads="1"/>
          </p:cNvSpPr>
          <p:nvPr>
            <p:ph type="body" idx="4294967295"/>
          </p:nvPr>
        </p:nvSpPr>
        <p:spPr>
          <a:xfrm>
            <a:off x="611188" y="836613"/>
            <a:ext cx="7561262" cy="5143500"/>
          </a:xfrm>
        </p:spPr>
        <p:txBody>
          <a:bodyPr/>
          <a:lstStyle/>
          <a:p>
            <a:pPr marL="609600" indent="-609600" eaLnBrk="1" hangingPunct="1">
              <a:lnSpc>
                <a:spcPct val="80000"/>
              </a:lnSpc>
              <a:buFontTx/>
              <a:buNone/>
            </a:pPr>
            <a:endParaRPr lang="cs-CZ" sz="1000" smtClean="0"/>
          </a:p>
          <a:p>
            <a:pPr marL="609600" indent="-609600" eaLnBrk="1" hangingPunct="1">
              <a:lnSpc>
                <a:spcPct val="80000"/>
              </a:lnSpc>
              <a:buFontTx/>
              <a:buNone/>
            </a:pPr>
            <a:r>
              <a:rPr lang="cs-CZ" sz="2800" b="1" smtClean="0"/>
              <a:t>Cíl: </a:t>
            </a:r>
            <a:r>
              <a:rPr lang="cs-CZ" sz="2800" smtClean="0"/>
              <a:t>identifikace naplňování manažerských funkcí při realizaci regionálního rozvoje</a:t>
            </a:r>
          </a:p>
          <a:p>
            <a:pPr marL="609600" indent="-609600" eaLnBrk="1" hangingPunct="1">
              <a:lnSpc>
                <a:spcPct val="80000"/>
              </a:lnSpc>
              <a:buFontTx/>
              <a:buNone/>
            </a:pPr>
            <a:endParaRPr lang="cs-CZ" sz="2800" b="1" smtClean="0"/>
          </a:p>
          <a:p>
            <a:pPr marL="609600" indent="-609600" eaLnBrk="1" hangingPunct="1">
              <a:lnSpc>
                <a:spcPct val="80000"/>
              </a:lnSpc>
              <a:buFontTx/>
              <a:buNone/>
            </a:pPr>
            <a:r>
              <a:rPr lang="cs-CZ" sz="2800" b="1" smtClean="0"/>
              <a:t>Národní úroveň</a:t>
            </a:r>
          </a:p>
          <a:p>
            <a:pPr marL="609600" indent="-609600" eaLnBrk="1" hangingPunct="1">
              <a:lnSpc>
                <a:spcPct val="80000"/>
              </a:lnSpc>
            </a:pPr>
            <a:r>
              <a:rPr lang="cs-CZ" sz="2800" smtClean="0"/>
              <a:t>MMR → resorty →kraje → obce</a:t>
            </a:r>
          </a:p>
          <a:p>
            <a:pPr marL="609600" indent="-609600" eaLnBrk="1" hangingPunct="1">
              <a:lnSpc>
                <a:spcPct val="80000"/>
              </a:lnSpc>
              <a:buFontTx/>
              <a:buNone/>
            </a:pPr>
            <a:r>
              <a:rPr lang="cs-CZ" sz="2800" smtClean="0"/>
              <a:t>	(koordinace, komunikace, efektivnost, kontrola)</a:t>
            </a:r>
          </a:p>
          <a:p>
            <a:pPr marL="609600" indent="-609600" eaLnBrk="1" hangingPunct="1">
              <a:lnSpc>
                <a:spcPct val="80000"/>
              </a:lnSpc>
              <a:buFontTx/>
              <a:buNone/>
            </a:pPr>
            <a:endParaRPr lang="cs-CZ" sz="2800" b="1" smtClean="0"/>
          </a:p>
          <a:p>
            <a:pPr marL="609600" indent="-609600" eaLnBrk="1" hangingPunct="1">
              <a:lnSpc>
                <a:spcPct val="80000"/>
              </a:lnSpc>
              <a:buFontTx/>
              <a:buNone/>
            </a:pPr>
            <a:r>
              <a:rPr lang="cs-CZ" sz="2800" b="1" smtClean="0"/>
              <a:t>Úroveň krajských a obecních samospráv</a:t>
            </a:r>
          </a:p>
          <a:p>
            <a:pPr marL="609600" indent="-609600" eaLnBrk="1" hangingPunct="1">
              <a:lnSpc>
                <a:spcPct val="80000"/>
              </a:lnSpc>
            </a:pPr>
            <a:r>
              <a:rPr lang="cs-CZ" sz="2800" smtClean="0"/>
              <a:t>management – politický (rozhodovací), odborný (úřednický, výkonný)</a:t>
            </a:r>
          </a:p>
          <a:p>
            <a:pPr marL="609600" indent="-609600" eaLnBrk="1" hangingPunct="1">
              <a:lnSpc>
                <a:spcPct val="80000"/>
              </a:lnSpc>
            </a:pPr>
            <a:r>
              <a:rPr lang="cs-CZ" sz="2800" smtClean="0"/>
              <a:t>odborné útvary obce (kompetence, koordinace, efektivnost, resortismus</a:t>
            </a:r>
            <a:r>
              <a:rPr lang="cs-CZ" smtClean="0"/>
              <a:t>)</a:t>
            </a:r>
          </a:p>
        </p:txBody>
      </p:sp>
      <p:pic>
        <p:nvPicPr>
          <p:cNvPr id="4710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29" name="Rectangle 2"/>
          <p:cNvSpPr>
            <a:spLocks noGrp="1" noChangeArrowheads="1"/>
          </p:cNvSpPr>
          <p:nvPr>
            <p:ph type="title" idx="4294967295"/>
          </p:nvPr>
        </p:nvSpPr>
        <p:spPr>
          <a:xfrm>
            <a:off x="285750" y="285750"/>
            <a:ext cx="8229600" cy="928688"/>
          </a:xfrm>
        </p:spPr>
        <p:txBody>
          <a:bodyPr anchor="b"/>
          <a:lstStyle/>
          <a:p>
            <a:pPr eaLnBrk="1" hangingPunct="1"/>
            <a:r>
              <a:rPr lang="cs-CZ" sz="4100" b="1" smtClean="0"/>
              <a:t>ORGANIZAČNÍ ANALÝZA PRO REGIONÁLNÍ ROZVOJ</a:t>
            </a:r>
            <a:endParaRPr lang="cs-CZ" sz="4100" b="1" u="sng" smtClean="0"/>
          </a:p>
        </p:txBody>
      </p:sp>
      <p:sp>
        <p:nvSpPr>
          <p:cNvPr id="48130" name="Rectangle 3"/>
          <p:cNvSpPr>
            <a:spLocks noGrp="1" noChangeArrowheads="1"/>
          </p:cNvSpPr>
          <p:nvPr>
            <p:ph type="body" idx="4294967295"/>
          </p:nvPr>
        </p:nvSpPr>
        <p:spPr>
          <a:xfrm>
            <a:off x="357188" y="1285875"/>
            <a:ext cx="7561262" cy="5143500"/>
          </a:xfrm>
        </p:spPr>
        <p:txBody>
          <a:bodyPr/>
          <a:lstStyle/>
          <a:p>
            <a:pPr marL="609600" indent="-609600" eaLnBrk="1" hangingPunct="1">
              <a:lnSpc>
                <a:spcPct val="80000"/>
              </a:lnSpc>
              <a:buFontTx/>
              <a:buNone/>
            </a:pPr>
            <a:endParaRPr lang="cs-CZ" sz="1000" smtClean="0"/>
          </a:p>
          <a:p>
            <a:pPr marL="609600" indent="-609600" eaLnBrk="1" hangingPunct="1">
              <a:lnSpc>
                <a:spcPct val="80000"/>
              </a:lnSpc>
              <a:buFontTx/>
              <a:buNone/>
            </a:pPr>
            <a:endParaRPr lang="cs-CZ" b="1" smtClean="0"/>
          </a:p>
          <a:p>
            <a:pPr marL="609600" indent="-609600" eaLnBrk="1" hangingPunct="1">
              <a:lnSpc>
                <a:spcPct val="80000"/>
              </a:lnSpc>
              <a:buFontTx/>
              <a:buNone/>
            </a:pPr>
            <a:endParaRPr lang="cs-CZ" b="1" smtClean="0"/>
          </a:p>
          <a:p>
            <a:pPr marL="609600" indent="-609600" eaLnBrk="1" hangingPunct="1">
              <a:lnSpc>
                <a:spcPct val="80000"/>
              </a:lnSpc>
              <a:buFontTx/>
              <a:buNone/>
            </a:pPr>
            <a:endParaRPr lang="cs-CZ" b="1" smtClean="0"/>
          </a:p>
          <a:p>
            <a:pPr marL="609600" indent="-609600" eaLnBrk="1" hangingPunct="1">
              <a:lnSpc>
                <a:spcPct val="80000"/>
              </a:lnSpc>
              <a:buFontTx/>
              <a:buNone/>
            </a:pPr>
            <a:endParaRPr lang="cs-CZ" b="1" smtClean="0"/>
          </a:p>
          <a:p>
            <a:pPr marL="609600" indent="-609600" eaLnBrk="1" hangingPunct="1">
              <a:lnSpc>
                <a:spcPct val="80000"/>
              </a:lnSpc>
              <a:buFontTx/>
              <a:buNone/>
            </a:pPr>
            <a:endParaRPr lang="cs-CZ" b="1" smtClean="0"/>
          </a:p>
          <a:p>
            <a:pPr marL="609600" indent="-609600" eaLnBrk="1" hangingPunct="1">
              <a:lnSpc>
                <a:spcPct val="80000"/>
              </a:lnSpc>
              <a:buFontTx/>
              <a:buNone/>
            </a:pPr>
            <a:endParaRPr lang="cs-CZ" b="1" smtClean="0"/>
          </a:p>
          <a:p>
            <a:pPr marL="609600" indent="-609600" eaLnBrk="1" hangingPunct="1">
              <a:lnSpc>
                <a:spcPct val="80000"/>
              </a:lnSpc>
              <a:buFontTx/>
              <a:buNone/>
            </a:pPr>
            <a:endParaRPr lang="cs-CZ" b="1" smtClean="0"/>
          </a:p>
          <a:p>
            <a:pPr marL="609600" indent="-609600" eaLnBrk="1" hangingPunct="1">
              <a:lnSpc>
                <a:spcPct val="80000"/>
              </a:lnSpc>
              <a:buFontTx/>
              <a:buNone/>
            </a:pPr>
            <a:endParaRPr lang="cs-CZ" b="1" smtClean="0"/>
          </a:p>
        </p:txBody>
      </p:sp>
      <p:sp>
        <p:nvSpPr>
          <p:cNvPr id="4" name="Obdélník 3"/>
          <p:cNvSpPr/>
          <p:nvPr/>
        </p:nvSpPr>
        <p:spPr>
          <a:xfrm>
            <a:off x="1857375" y="1357313"/>
            <a:ext cx="5143500" cy="642937"/>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sz="2400" dirty="0"/>
              <a:t>Organizace regionálního rozvoje</a:t>
            </a:r>
          </a:p>
        </p:txBody>
      </p:sp>
      <p:sp>
        <p:nvSpPr>
          <p:cNvPr id="5" name="Obdélník 4"/>
          <p:cNvSpPr/>
          <p:nvPr/>
        </p:nvSpPr>
        <p:spPr>
          <a:xfrm>
            <a:off x="714375" y="2428875"/>
            <a:ext cx="2857500" cy="64293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dirty="0"/>
              <a:t>PLÁNOVÁNÍ</a:t>
            </a:r>
          </a:p>
        </p:txBody>
      </p:sp>
      <p:sp>
        <p:nvSpPr>
          <p:cNvPr id="6" name="Obdélník 5"/>
          <p:cNvSpPr/>
          <p:nvPr/>
        </p:nvSpPr>
        <p:spPr>
          <a:xfrm>
            <a:off x="1928813" y="3786188"/>
            <a:ext cx="2857500" cy="642937"/>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dirty="0"/>
              <a:t>IMPLEMENTACE</a:t>
            </a:r>
          </a:p>
        </p:txBody>
      </p:sp>
      <p:sp>
        <p:nvSpPr>
          <p:cNvPr id="7" name="Obdélník 6"/>
          <p:cNvSpPr/>
          <p:nvPr/>
        </p:nvSpPr>
        <p:spPr>
          <a:xfrm>
            <a:off x="5214938" y="2714625"/>
            <a:ext cx="2286000" cy="642938"/>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dirty="0"/>
              <a:t>ZODPOVĚDNOST</a:t>
            </a:r>
          </a:p>
        </p:txBody>
      </p:sp>
      <p:sp>
        <p:nvSpPr>
          <p:cNvPr id="8" name="Obdélník 7"/>
          <p:cNvSpPr/>
          <p:nvPr/>
        </p:nvSpPr>
        <p:spPr>
          <a:xfrm>
            <a:off x="3929063" y="5143500"/>
            <a:ext cx="2857500" cy="64293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dirty="0"/>
              <a:t>KONTROLA</a:t>
            </a:r>
          </a:p>
        </p:txBody>
      </p:sp>
      <p:sp>
        <p:nvSpPr>
          <p:cNvPr id="9" name="Obdélník 8"/>
          <p:cNvSpPr/>
          <p:nvPr/>
        </p:nvSpPr>
        <p:spPr>
          <a:xfrm>
            <a:off x="500063" y="5143500"/>
            <a:ext cx="2857500" cy="64293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dirty="0"/>
              <a:t>ZPĚTNÉ VAZBY</a:t>
            </a:r>
          </a:p>
        </p:txBody>
      </p:sp>
      <p:cxnSp>
        <p:nvCxnSpPr>
          <p:cNvPr id="13" name="Přímá spojovací šipka 12"/>
          <p:cNvCxnSpPr/>
          <p:nvPr/>
        </p:nvCxnSpPr>
        <p:spPr>
          <a:xfrm>
            <a:off x="2000250" y="3143250"/>
            <a:ext cx="714375" cy="57150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14" name="Přímá spojovací šipka 13"/>
          <p:cNvCxnSpPr/>
          <p:nvPr/>
        </p:nvCxnSpPr>
        <p:spPr>
          <a:xfrm>
            <a:off x="3786188" y="4500563"/>
            <a:ext cx="714375" cy="57150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17" name="Přímá spojovací šipka 16"/>
          <p:cNvCxnSpPr/>
          <p:nvPr/>
        </p:nvCxnSpPr>
        <p:spPr>
          <a:xfrm rot="10800000">
            <a:off x="3429000" y="5429250"/>
            <a:ext cx="357188"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19" name="Přímá spojovací šipka 18"/>
          <p:cNvCxnSpPr/>
          <p:nvPr/>
        </p:nvCxnSpPr>
        <p:spPr>
          <a:xfrm rot="5400000" flipH="1" flipV="1">
            <a:off x="391319" y="4107657"/>
            <a:ext cx="1787525" cy="1587"/>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4" name="Přímá spojovací šipka 23"/>
          <p:cNvCxnSpPr/>
          <p:nvPr/>
        </p:nvCxnSpPr>
        <p:spPr>
          <a:xfrm rot="10800000">
            <a:off x="3714750" y="2786063"/>
            <a:ext cx="1357313" cy="2143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Přímá spojovací šipka 25"/>
          <p:cNvCxnSpPr/>
          <p:nvPr/>
        </p:nvCxnSpPr>
        <p:spPr>
          <a:xfrm rot="10800000" flipV="1">
            <a:off x="4929188" y="3500438"/>
            <a:ext cx="642937"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Přímá spojovací šipka 27"/>
          <p:cNvCxnSpPr/>
          <p:nvPr/>
        </p:nvCxnSpPr>
        <p:spPr>
          <a:xfrm rot="5400000">
            <a:off x="5214938" y="4000500"/>
            <a:ext cx="1500187"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48144"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3" name="Rectangle 2"/>
          <p:cNvSpPr>
            <a:spLocks noGrp="1" noChangeArrowheads="1"/>
          </p:cNvSpPr>
          <p:nvPr>
            <p:ph type="title" idx="4294967295"/>
          </p:nvPr>
        </p:nvSpPr>
        <p:spPr>
          <a:xfrm>
            <a:off x="285750" y="285750"/>
            <a:ext cx="8229600" cy="928688"/>
          </a:xfrm>
        </p:spPr>
        <p:txBody>
          <a:bodyPr anchor="b"/>
          <a:lstStyle/>
          <a:p>
            <a:pPr eaLnBrk="1" hangingPunct="1"/>
            <a:r>
              <a:rPr lang="cs-CZ" sz="4100" b="1" smtClean="0"/>
              <a:t>FINANČNÍ ANALÝZA PRO REGIONÁLNÍ ROZVOJ</a:t>
            </a:r>
            <a:endParaRPr lang="cs-CZ" sz="4100" b="1" u="sng" smtClean="0"/>
          </a:p>
        </p:txBody>
      </p:sp>
      <p:sp>
        <p:nvSpPr>
          <p:cNvPr id="49154" name="Rectangle 3"/>
          <p:cNvSpPr>
            <a:spLocks noGrp="1" noChangeArrowheads="1"/>
          </p:cNvSpPr>
          <p:nvPr>
            <p:ph type="body" idx="4294967295"/>
          </p:nvPr>
        </p:nvSpPr>
        <p:spPr>
          <a:xfrm>
            <a:off x="323850" y="1268413"/>
            <a:ext cx="7561263" cy="5143500"/>
          </a:xfrm>
        </p:spPr>
        <p:txBody>
          <a:bodyPr/>
          <a:lstStyle/>
          <a:p>
            <a:pPr marL="609600" indent="-609600" eaLnBrk="1" hangingPunct="1">
              <a:lnSpc>
                <a:spcPct val="80000"/>
              </a:lnSpc>
              <a:buFontTx/>
              <a:buNone/>
            </a:pPr>
            <a:endParaRPr lang="cs-CZ" sz="1000" smtClean="0"/>
          </a:p>
          <a:p>
            <a:pPr marL="609600" indent="-609600" eaLnBrk="1" hangingPunct="1">
              <a:lnSpc>
                <a:spcPct val="80000"/>
              </a:lnSpc>
              <a:buFontTx/>
              <a:buNone/>
            </a:pPr>
            <a:r>
              <a:rPr lang="cs-CZ" sz="2400" b="1" smtClean="0"/>
              <a:t>Cíl:</a:t>
            </a:r>
          </a:p>
          <a:p>
            <a:pPr marL="609600" indent="-609600" eaLnBrk="1" hangingPunct="1">
              <a:lnSpc>
                <a:spcPct val="80000"/>
              </a:lnSpc>
            </a:pPr>
            <a:r>
              <a:rPr lang="cs-CZ" sz="2400" smtClean="0"/>
              <a:t>zmapovat stav a vývoj finančního hospodaření obce,</a:t>
            </a:r>
          </a:p>
          <a:p>
            <a:pPr marL="609600" indent="-609600" eaLnBrk="1" hangingPunct="1">
              <a:lnSpc>
                <a:spcPct val="80000"/>
              </a:lnSpc>
            </a:pPr>
            <a:r>
              <a:rPr lang="cs-CZ" sz="2400" smtClean="0"/>
              <a:t>specifikovat </a:t>
            </a:r>
            <a:r>
              <a:rPr lang="cs-CZ" sz="2400" u="sng" smtClean="0">
                <a:solidFill>
                  <a:srgbClr val="990000"/>
                </a:solidFill>
              </a:rPr>
              <a:t>možnosti na straně příjmů</a:t>
            </a:r>
            <a:r>
              <a:rPr lang="cs-CZ" sz="2400" smtClean="0"/>
              <a:t> a možné úspory na straně výdajů</a:t>
            </a:r>
          </a:p>
          <a:p>
            <a:pPr marL="609600" indent="-609600" eaLnBrk="1" hangingPunct="1">
              <a:lnSpc>
                <a:spcPct val="80000"/>
              </a:lnSpc>
            </a:pPr>
            <a:r>
              <a:rPr lang="cs-CZ" sz="2400" smtClean="0"/>
              <a:t>identifikovat objem „rozvojových“ prostředků</a:t>
            </a:r>
          </a:p>
          <a:p>
            <a:pPr marL="609600" indent="-609600" eaLnBrk="1" hangingPunct="1">
              <a:lnSpc>
                <a:spcPct val="80000"/>
              </a:lnSpc>
            </a:pPr>
            <a:r>
              <a:rPr lang="cs-CZ" sz="2400" smtClean="0"/>
              <a:t>interpretovat výstupy finanční analýzy – formulovat analytické závěry</a:t>
            </a:r>
          </a:p>
          <a:p>
            <a:pPr marL="609600" indent="-609600" eaLnBrk="1" hangingPunct="1">
              <a:lnSpc>
                <a:spcPct val="80000"/>
              </a:lnSpc>
            </a:pPr>
            <a:r>
              <a:rPr lang="cs-CZ" sz="2400" smtClean="0"/>
              <a:t>definovat zásady finančního hospodaření a investičního rozhodování</a:t>
            </a:r>
          </a:p>
          <a:p>
            <a:pPr marL="609600" indent="-609600" eaLnBrk="1" hangingPunct="1">
              <a:lnSpc>
                <a:spcPct val="80000"/>
              </a:lnSpc>
            </a:pPr>
            <a:endParaRPr lang="cs-CZ" sz="2400" smtClean="0"/>
          </a:p>
          <a:p>
            <a:pPr marL="609600" indent="-609600" eaLnBrk="1" hangingPunct="1">
              <a:lnSpc>
                <a:spcPct val="80000"/>
              </a:lnSpc>
              <a:buFontTx/>
              <a:buNone/>
            </a:pPr>
            <a:r>
              <a:rPr lang="cs-CZ" smtClean="0"/>
              <a:t>	</a:t>
            </a:r>
            <a:r>
              <a:rPr lang="cs-CZ" sz="2800" b="1" i="1" smtClean="0"/>
              <a:t>Finanční analýza = metoda rozboru s dominantní rolí finanční částky a času!</a:t>
            </a:r>
          </a:p>
        </p:txBody>
      </p:sp>
      <p:pic>
        <p:nvPicPr>
          <p:cNvPr id="4915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7" name="Rectangle 2"/>
          <p:cNvSpPr>
            <a:spLocks noGrp="1" noChangeArrowheads="1"/>
          </p:cNvSpPr>
          <p:nvPr>
            <p:ph type="title" idx="4294967295"/>
          </p:nvPr>
        </p:nvSpPr>
        <p:spPr>
          <a:xfrm>
            <a:off x="285750" y="285750"/>
            <a:ext cx="8229600" cy="928688"/>
          </a:xfrm>
        </p:spPr>
        <p:txBody>
          <a:bodyPr anchor="b"/>
          <a:lstStyle/>
          <a:p>
            <a:pPr eaLnBrk="1" hangingPunct="1"/>
            <a:r>
              <a:rPr lang="cs-CZ" sz="4100" b="1" smtClean="0"/>
              <a:t>FINANČNÍ ANALÝZA PRO REGIONÁLNÍ ROZVOJ</a:t>
            </a:r>
            <a:br>
              <a:rPr lang="cs-CZ" sz="4100" b="1" smtClean="0"/>
            </a:br>
            <a:r>
              <a:rPr lang="cs-CZ" sz="4100" b="1" smtClean="0"/>
              <a:t>→ VÝBĚR UKAZATELŮ, DATOVÉ ZDROJE</a:t>
            </a:r>
            <a:endParaRPr lang="cs-CZ" sz="4100" b="1" u="sng" smtClean="0"/>
          </a:p>
        </p:txBody>
      </p:sp>
      <p:sp>
        <p:nvSpPr>
          <p:cNvPr id="50178" name="Rectangle 3"/>
          <p:cNvSpPr>
            <a:spLocks noGrp="1" noChangeArrowheads="1"/>
          </p:cNvSpPr>
          <p:nvPr>
            <p:ph type="body" idx="4294967295"/>
          </p:nvPr>
        </p:nvSpPr>
        <p:spPr>
          <a:xfrm>
            <a:off x="357188" y="1285875"/>
            <a:ext cx="7561262" cy="5429250"/>
          </a:xfrm>
        </p:spPr>
        <p:txBody>
          <a:bodyPr/>
          <a:lstStyle/>
          <a:p>
            <a:pPr marL="609600" indent="-609600" eaLnBrk="1" hangingPunct="1">
              <a:lnSpc>
                <a:spcPct val="80000"/>
              </a:lnSpc>
              <a:buFontTx/>
              <a:buNone/>
            </a:pPr>
            <a:endParaRPr lang="cs-CZ" sz="1000" smtClean="0"/>
          </a:p>
          <a:p>
            <a:pPr marL="609600" indent="-609600" eaLnBrk="1" hangingPunct="1">
              <a:lnSpc>
                <a:spcPct val="80000"/>
              </a:lnSpc>
              <a:buFontTx/>
              <a:buNone/>
            </a:pPr>
            <a:r>
              <a:rPr lang="cs-CZ" sz="2400" b="1" u="sng" smtClean="0"/>
              <a:t>Výběr ukazatelů (parametry)</a:t>
            </a:r>
            <a:r>
              <a:rPr lang="cs-CZ" sz="2400" b="1" smtClean="0"/>
              <a:t>:</a:t>
            </a:r>
          </a:p>
          <a:p>
            <a:pPr marL="609600" indent="-609600" eaLnBrk="1" hangingPunct="1">
              <a:lnSpc>
                <a:spcPct val="80000"/>
              </a:lnSpc>
            </a:pPr>
            <a:r>
              <a:rPr lang="cs-CZ" sz="2400" smtClean="0"/>
              <a:t>srozumitelnost, jednoduchost s věcnou přesností</a:t>
            </a:r>
          </a:p>
          <a:p>
            <a:pPr marL="609600" indent="-609600" eaLnBrk="1" hangingPunct="1">
              <a:lnSpc>
                <a:spcPct val="80000"/>
              </a:lnSpc>
            </a:pPr>
            <a:r>
              <a:rPr lang="cs-CZ" sz="2400" smtClean="0"/>
              <a:t>jednoznačnost,</a:t>
            </a:r>
          </a:p>
          <a:p>
            <a:pPr marL="609600" indent="-609600" eaLnBrk="1" hangingPunct="1">
              <a:lnSpc>
                <a:spcPct val="80000"/>
              </a:lnSpc>
            </a:pPr>
            <a:r>
              <a:rPr lang="cs-CZ" sz="2400" smtClean="0"/>
              <a:t>účelnost, významnost – účel zpracování analýzy, očekávání</a:t>
            </a:r>
          </a:p>
          <a:p>
            <a:pPr marL="609600" indent="-609600" eaLnBrk="1" hangingPunct="1">
              <a:lnSpc>
                <a:spcPct val="80000"/>
              </a:lnSpc>
            </a:pPr>
            <a:r>
              <a:rPr lang="cs-CZ" sz="2400" smtClean="0"/>
              <a:t>informační efektivnost – analýza relevantních dat</a:t>
            </a:r>
          </a:p>
          <a:p>
            <a:pPr marL="609600" indent="-609600" eaLnBrk="1" hangingPunct="1">
              <a:lnSpc>
                <a:spcPct val="80000"/>
              </a:lnSpc>
            </a:pPr>
            <a:endParaRPr lang="cs-CZ" sz="2400" smtClean="0"/>
          </a:p>
          <a:p>
            <a:pPr marL="609600" indent="-609600" eaLnBrk="1" hangingPunct="1">
              <a:lnSpc>
                <a:spcPct val="80000"/>
              </a:lnSpc>
              <a:buFontTx/>
              <a:buNone/>
            </a:pPr>
            <a:r>
              <a:rPr lang="cs-CZ" sz="2400" b="1" u="sng" smtClean="0"/>
              <a:t>Podklady, datové a informační zdroje:</a:t>
            </a:r>
          </a:p>
          <a:p>
            <a:pPr marL="609600" indent="-609600" eaLnBrk="1" hangingPunct="1">
              <a:lnSpc>
                <a:spcPct val="80000"/>
              </a:lnSpc>
            </a:pPr>
            <a:r>
              <a:rPr lang="cs-CZ" sz="2400" smtClean="0"/>
              <a:t>výkazy rozpočtového hospodaření</a:t>
            </a:r>
          </a:p>
          <a:p>
            <a:pPr marL="609600" indent="-609600" eaLnBrk="1" hangingPunct="1">
              <a:lnSpc>
                <a:spcPct val="80000"/>
              </a:lnSpc>
            </a:pPr>
            <a:r>
              <a:rPr lang="cs-CZ" sz="2400" smtClean="0"/>
              <a:t>účetní výkazy obce (rozvaha, výkaz zisků a ztrát)</a:t>
            </a:r>
          </a:p>
          <a:p>
            <a:pPr marL="609600" indent="-609600" eaLnBrk="1" hangingPunct="1">
              <a:lnSpc>
                <a:spcPct val="80000"/>
              </a:lnSpc>
            </a:pPr>
            <a:r>
              <a:rPr lang="cs-CZ" sz="2400" smtClean="0"/>
              <a:t>soupis majetku obce</a:t>
            </a:r>
          </a:p>
          <a:p>
            <a:pPr marL="609600" indent="-609600" eaLnBrk="1" hangingPunct="1">
              <a:lnSpc>
                <a:spcPct val="80000"/>
              </a:lnSpc>
            </a:pPr>
            <a:r>
              <a:rPr lang="cs-CZ" sz="2400" smtClean="0"/>
              <a:t>rozpočtový výhled</a:t>
            </a:r>
          </a:p>
        </p:txBody>
      </p:sp>
      <p:pic>
        <p:nvPicPr>
          <p:cNvPr id="5017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2"/>
          <p:cNvSpPr>
            <a:spLocks noGrp="1" noChangeArrowheads="1"/>
          </p:cNvSpPr>
          <p:nvPr>
            <p:ph type="title" idx="4294967295"/>
          </p:nvPr>
        </p:nvSpPr>
        <p:spPr>
          <a:xfrm>
            <a:off x="250825" y="0"/>
            <a:ext cx="8229600" cy="928688"/>
          </a:xfrm>
        </p:spPr>
        <p:txBody>
          <a:bodyPr anchor="b"/>
          <a:lstStyle/>
          <a:p>
            <a:pPr eaLnBrk="1" hangingPunct="1"/>
            <a:r>
              <a:rPr lang="cs-CZ" sz="2400" b="1" smtClean="0"/>
              <a:t>FINANČNÍ ANALÝZA PRO REGIONÁLNÍ ROZVOJ</a:t>
            </a:r>
            <a:br>
              <a:rPr lang="cs-CZ" sz="2400" b="1" smtClean="0"/>
            </a:br>
            <a:r>
              <a:rPr lang="cs-CZ" sz="2400" b="1" smtClean="0"/>
              <a:t>→ OBLASTI FINANČNÍ ANALÝZY OBCE</a:t>
            </a:r>
            <a:endParaRPr lang="cs-CZ" sz="2400" b="1" u="sng" smtClean="0"/>
          </a:p>
        </p:txBody>
      </p:sp>
      <p:sp>
        <p:nvSpPr>
          <p:cNvPr id="51202" name="Rectangle 3"/>
          <p:cNvSpPr>
            <a:spLocks noGrp="1" noChangeArrowheads="1"/>
          </p:cNvSpPr>
          <p:nvPr>
            <p:ph type="body" idx="4294967295"/>
          </p:nvPr>
        </p:nvSpPr>
        <p:spPr>
          <a:xfrm>
            <a:off x="323850" y="908050"/>
            <a:ext cx="7561263" cy="5429250"/>
          </a:xfrm>
        </p:spPr>
        <p:txBody>
          <a:bodyPr/>
          <a:lstStyle/>
          <a:p>
            <a:pPr marL="609600" indent="-609600" eaLnBrk="1" hangingPunct="1">
              <a:lnSpc>
                <a:spcPct val="80000"/>
              </a:lnSpc>
              <a:buFontTx/>
              <a:buNone/>
            </a:pPr>
            <a:endParaRPr lang="cs-CZ" sz="1000" smtClean="0"/>
          </a:p>
          <a:p>
            <a:pPr marL="609600" indent="-609600" eaLnBrk="1" hangingPunct="1">
              <a:lnSpc>
                <a:spcPct val="80000"/>
              </a:lnSpc>
              <a:buFontTx/>
              <a:buNone/>
            </a:pPr>
            <a:r>
              <a:rPr lang="cs-CZ" sz="2000" b="1" u="sng" smtClean="0"/>
              <a:t>Výběr oblastí finanční analýzy</a:t>
            </a:r>
            <a:r>
              <a:rPr lang="cs-CZ" sz="2000" b="1" smtClean="0"/>
              <a:t>:</a:t>
            </a:r>
          </a:p>
          <a:p>
            <a:pPr marL="609600" indent="-609600" eaLnBrk="1" hangingPunct="1">
              <a:lnSpc>
                <a:spcPct val="80000"/>
              </a:lnSpc>
            </a:pPr>
            <a:r>
              <a:rPr lang="cs-CZ" sz="2000" b="1" smtClean="0"/>
              <a:t>rentabilita</a:t>
            </a:r>
            <a:r>
              <a:rPr lang="cs-CZ" sz="2000" smtClean="0"/>
              <a:t> – návratnost, zhodnocení vynaložených prostředků;</a:t>
            </a:r>
          </a:p>
          <a:p>
            <a:pPr marL="609600" indent="-609600" eaLnBrk="1" hangingPunct="1">
              <a:lnSpc>
                <a:spcPct val="80000"/>
              </a:lnSpc>
            </a:pPr>
            <a:r>
              <a:rPr lang="cs-CZ" sz="2000" b="1" smtClean="0"/>
              <a:t>zadluženost</a:t>
            </a:r>
            <a:r>
              <a:rPr lang="cs-CZ" sz="2000" smtClean="0"/>
              <a:t> – splátky a dluhová služby (dluh celkem – stav a vývoj, přepočtená zadluženost, např. na 1 obyvatele → poměrové ukazatele jsou nezbytné pro porovnávání;</a:t>
            </a:r>
          </a:p>
          <a:p>
            <a:pPr marL="609600" indent="-609600" eaLnBrk="1" hangingPunct="1">
              <a:lnSpc>
                <a:spcPct val="80000"/>
              </a:lnSpc>
            </a:pPr>
            <a:r>
              <a:rPr lang="cs-CZ" sz="2000" b="1" smtClean="0"/>
              <a:t>likvidita</a:t>
            </a:r>
            <a:r>
              <a:rPr lang="cs-CZ" sz="2000" smtClean="0"/>
              <a:t> – schopnost transformace majetku na platební prostředek (peníze), resp. schopnost splácet krátkodobé závazky. Typy likvidity:</a:t>
            </a:r>
          </a:p>
          <a:p>
            <a:pPr marL="609600" indent="-609600" eaLnBrk="1" hangingPunct="1">
              <a:lnSpc>
                <a:spcPct val="80000"/>
              </a:lnSpc>
              <a:buFontTx/>
              <a:buChar char="-"/>
            </a:pPr>
            <a:r>
              <a:rPr lang="cs-CZ" sz="2000" b="1" smtClean="0">
                <a:solidFill>
                  <a:srgbClr val="C00000"/>
                </a:solidFill>
              </a:rPr>
              <a:t>okamžitá, peněžní likvidita</a:t>
            </a:r>
            <a:r>
              <a:rPr lang="cs-CZ" sz="2000" smtClean="0"/>
              <a:t> – doporučená hodnota = 0,2 (peněžní prostředky)</a:t>
            </a:r>
          </a:p>
          <a:p>
            <a:pPr marL="609600" indent="-609600" eaLnBrk="1" hangingPunct="1">
              <a:lnSpc>
                <a:spcPct val="80000"/>
              </a:lnSpc>
              <a:buFontTx/>
              <a:buChar char="-"/>
            </a:pPr>
            <a:r>
              <a:rPr lang="cs-CZ" sz="2000" b="1" smtClean="0">
                <a:solidFill>
                  <a:srgbClr val="C00000"/>
                </a:solidFill>
              </a:rPr>
              <a:t>pohotová likvidita </a:t>
            </a:r>
            <a:r>
              <a:rPr lang="cs-CZ" sz="2000" smtClean="0"/>
              <a:t>– doporučená hodnota = 1</a:t>
            </a:r>
            <a:r>
              <a:rPr lang="cs-CZ" sz="2000" b="1" smtClean="0"/>
              <a:t> </a:t>
            </a:r>
            <a:r>
              <a:rPr lang="cs-CZ" sz="2000" b="1" smtClean="0">
                <a:solidFill>
                  <a:srgbClr val="C00000"/>
                </a:solidFill>
              </a:rPr>
              <a:t> </a:t>
            </a:r>
            <a:r>
              <a:rPr lang="cs-CZ" sz="2000" smtClean="0"/>
              <a:t>(peněžní prostředky + pohledávky)</a:t>
            </a:r>
          </a:p>
          <a:p>
            <a:pPr marL="609600" indent="-609600" eaLnBrk="1" hangingPunct="1">
              <a:lnSpc>
                <a:spcPct val="80000"/>
              </a:lnSpc>
              <a:buFontTx/>
              <a:buChar char="-"/>
            </a:pPr>
            <a:r>
              <a:rPr lang="cs-CZ" sz="2000" b="1" smtClean="0">
                <a:solidFill>
                  <a:srgbClr val="C00000"/>
                </a:solidFill>
              </a:rPr>
              <a:t>běžná likvidita</a:t>
            </a:r>
            <a:r>
              <a:rPr lang="cs-CZ" sz="2000" smtClean="0"/>
              <a:t> – celková schopnost dostát svým závazkům</a:t>
            </a:r>
          </a:p>
          <a:p>
            <a:pPr marL="609600" indent="-609600" eaLnBrk="1" hangingPunct="1">
              <a:lnSpc>
                <a:spcPct val="80000"/>
              </a:lnSpc>
            </a:pPr>
            <a:r>
              <a:rPr lang="cs-CZ" sz="2000" b="1" smtClean="0"/>
              <a:t>financování </a:t>
            </a:r>
            <a:r>
              <a:rPr lang="cs-CZ" sz="2000" smtClean="0"/>
              <a:t>– více zdrojové financování, struktura veřejného rozpočtu</a:t>
            </a:r>
          </a:p>
          <a:p>
            <a:pPr marL="609600" indent="-609600" eaLnBrk="1" hangingPunct="1">
              <a:lnSpc>
                <a:spcPct val="80000"/>
              </a:lnSpc>
            </a:pPr>
            <a:endParaRPr lang="cs-CZ" sz="2000" smtClean="0"/>
          </a:p>
        </p:txBody>
      </p:sp>
      <p:pic>
        <p:nvPicPr>
          <p:cNvPr id="51203"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5" name="Rectangle 2"/>
          <p:cNvSpPr>
            <a:spLocks noGrp="1" noChangeArrowheads="1"/>
          </p:cNvSpPr>
          <p:nvPr>
            <p:ph type="title" idx="4294967295"/>
          </p:nvPr>
        </p:nvSpPr>
        <p:spPr>
          <a:xfrm>
            <a:off x="285750" y="285750"/>
            <a:ext cx="8229600" cy="928688"/>
          </a:xfrm>
        </p:spPr>
        <p:txBody>
          <a:bodyPr anchor="b"/>
          <a:lstStyle/>
          <a:p>
            <a:pPr eaLnBrk="1" hangingPunct="1"/>
            <a:r>
              <a:rPr lang="cs-CZ" sz="2400" b="1" smtClean="0"/>
              <a:t>FINANČNÍ ANALÝZA PRO REGIONÁLNÍ ROZVOJ</a:t>
            </a:r>
            <a:br>
              <a:rPr lang="cs-CZ" sz="2400" b="1" smtClean="0"/>
            </a:br>
            <a:r>
              <a:rPr lang="cs-CZ" sz="2400" b="1" smtClean="0"/>
              <a:t>→ POSTUP ZPRACOVÁNÍ</a:t>
            </a:r>
            <a:r>
              <a:rPr lang="cs-CZ" sz="4100" b="1" smtClean="0"/>
              <a:t> </a:t>
            </a:r>
            <a:endParaRPr lang="cs-CZ" sz="4100" b="1" u="sng" smtClean="0"/>
          </a:p>
        </p:txBody>
      </p:sp>
      <p:sp>
        <p:nvSpPr>
          <p:cNvPr id="52226" name="Rectangle 3"/>
          <p:cNvSpPr>
            <a:spLocks noGrp="1" noChangeArrowheads="1"/>
          </p:cNvSpPr>
          <p:nvPr>
            <p:ph type="body" idx="4294967295"/>
          </p:nvPr>
        </p:nvSpPr>
        <p:spPr>
          <a:xfrm>
            <a:off x="755650" y="1196975"/>
            <a:ext cx="7561263" cy="4500563"/>
          </a:xfrm>
        </p:spPr>
        <p:txBody>
          <a:bodyPr/>
          <a:lstStyle/>
          <a:p>
            <a:pPr marL="609600" indent="-609600" eaLnBrk="1" hangingPunct="1">
              <a:lnSpc>
                <a:spcPct val="80000"/>
              </a:lnSpc>
              <a:buFontTx/>
              <a:buNone/>
            </a:pPr>
            <a:endParaRPr lang="cs-CZ" sz="1000" smtClean="0"/>
          </a:p>
          <a:p>
            <a:pPr marL="609600" indent="-609600" eaLnBrk="1" hangingPunct="1">
              <a:lnSpc>
                <a:spcPct val="80000"/>
              </a:lnSpc>
            </a:pPr>
            <a:r>
              <a:rPr lang="cs-CZ" sz="2400" b="1" smtClean="0"/>
              <a:t>analýza příjmů a výdajů</a:t>
            </a:r>
            <a:r>
              <a:rPr lang="cs-CZ" sz="2400" smtClean="0"/>
              <a:t> (dle struktury rozpočtu)</a:t>
            </a:r>
          </a:p>
          <a:p>
            <a:pPr marL="609600" indent="-609600" eaLnBrk="1" hangingPunct="1">
              <a:lnSpc>
                <a:spcPct val="80000"/>
              </a:lnSpc>
              <a:buFontTx/>
              <a:buChar char="-"/>
            </a:pPr>
            <a:r>
              <a:rPr lang="cs-CZ" sz="2400" smtClean="0"/>
              <a:t>sledování vývoje jednotlivých rozpočtových položek,</a:t>
            </a:r>
          </a:p>
          <a:p>
            <a:pPr marL="609600" indent="-609600" eaLnBrk="1" hangingPunct="1">
              <a:lnSpc>
                <a:spcPct val="80000"/>
              </a:lnSpc>
              <a:buFontTx/>
              <a:buChar char="-"/>
            </a:pPr>
            <a:r>
              <a:rPr lang="cs-CZ" sz="2400" smtClean="0"/>
              <a:t>identifikace příčin případných výkyvů;</a:t>
            </a:r>
          </a:p>
          <a:p>
            <a:pPr marL="609600" indent="-609600" eaLnBrk="1" hangingPunct="1">
              <a:lnSpc>
                <a:spcPct val="80000"/>
              </a:lnSpc>
            </a:pPr>
            <a:r>
              <a:rPr lang="cs-CZ" sz="2400" b="1" smtClean="0"/>
              <a:t>zpracování finančních ukazatelů</a:t>
            </a:r>
            <a:r>
              <a:rPr lang="cs-CZ" sz="2400" smtClean="0"/>
              <a:t> – zadluženost, likvidita, rentabilita, aktivita, soběstačnost (výběr ukazatele dle konkrétního zadání);</a:t>
            </a:r>
          </a:p>
          <a:p>
            <a:pPr marL="609600" indent="-609600" eaLnBrk="1" hangingPunct="1">
              <a:lnSpc>
                <a:spcPct val="80000"/>
              </a:lnSpc>
            </a:pPr>
            <a:r>
              <a:rPr lang="cs-CZ" sz="2400" b="1" smtClean="0"/>
              <a:t>odhad výše rozvojových prostředků</a:t>
            </a:r>
            <a:r>
              <a:rPr lang="cs-CZ" sz="2400" smtClean="0"/>
              <a:t> – tzn. prostředků na vlastní aktivity v oblasti regionálního rozvoje → meziroční extrémy, neexistující metodika</a:t>
            </a:r>
          </a:p>
          <a:p>
            <a:pPr marL="609600" indent="-609600" eaLnBrk="1" hangingPunct="1">
              <a:lnSpc>
                <a:spcPct val="80000"/>
              </a:lnSpc>
            </a:pPr>
            <a:r>
              <a:rPr lang="cs-CZ" sz="2400" b="1" smtClean="0"/>
              <a:t>analytický souhrn, doporučení</a:t>
            </a:r>
          </a:p>
        </p:txBody>
      </p:sp>
      <p:pic>
        <p:nvPicPr>
          <p:cNvPr id="5222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49" name="Rectangle 2"/>
          <p:cNvSpPr>
            <a:spLocks noGrp="1" noChangeArrowheads="1"/>
          </p:cNvSpPr>
          <p:nvPr>
            <p:ph type="title" idx="4294967295"/>
          </p:nvPr>
        </p:nvSpPr>
        <p:spPr>
          <a:xfrm>
            <a:off x="250825" y="549275"/>
            <a:ext cx="8229600" cy="647700"/>
          </a:xfrm>
        </p:spPr>
        <p:txBody>
          <a:bodyPr anchor="b"/>
          <a:lstStyle/>
          <a:p>
            <a:pPr eaLnBrk="1" hangingPunct="1"/>
            <a:r>
              <a:rPr lang="cs-CZ" sz="4100" b="1" smtClean="0">
                <a:solidFill>
                  <a:schemeClr val="hlink"/>
                </a:solidFill>
              </a:rPr>
              <a:t>INTERPRETACE ANALYTICKÝCH ZÁVĚRŮ</a:t>
            </a:r>
            <a:r>
              <a:rPr lang="cs-CZ" sz="4100" b="1" smtClean="0"/>
              <a:t> </a:t>
            </a:r>
            <a:endParaRPr lang="cs-CZ" sz="4100" b="1" u="sng" smtClean="0"/>
          </a:p>
        </p:txBody>
      </p:sp>
      <p:sp>
        <p:nvSpPr>
          <p:cNvPr id="53250" name="Rectangle 3"/>
          <p:cNvSpPr>
            <a:spLocks noGrp="1" noChangeArrowheads="1"/>
          </p:cNvSpPr>
          <p:nvPr>
            <p:ph type="body" idx="4294967295"/>
          </p:nvPr>
        </p:nvSpPr>
        <p:spPr>
          <a:xfrm>
            <a:off x="323850" y="1557338"/>
            <a:ext cx="7561263" cy="4500562"/>
          </a:xfrm>
        </p:spPr>
        <p:txBody>
          <a:bodyPr/>
          <a:lstStyle/>
          <a:p>
            <a:pPr marL="457200" indent="-457200" eaLnBrk="1" hangingPunct="1">
              <a:lnSpc>
                <a:spcPct val="80000"/>
              </a:lnSpc>
              <a:buFontTx/>
              <a:buNone/>
            </a:pPr>
            <a:endParaRPr lang="cs-CZ" sz="1000" smtClean="0"/>
          </a:p>
          <a:p>
            <a:pPr marL="457200" indent="-457200" algn="ctr" eaLnBrk="1" hangingPunct="1">
              <a:lnSpc>
                <a:spcPct val="80000"/>
              </a:lnSpc>
              <a:buFontTx/>
              <a:buNone/>
            </a:pPr>
            <a:r>
              <a:rPr lang="cs-CZ" sz="2800" b="1" smtClean="0"/>
              <a:t>Výběr klíčových souhrnných parametrů analytické části </a:t>
            </a:r>
          </a:p>
          <a:p>
            <a:pPr marL="457200" indent="-457200" algn="ctr" eaLnBrk="1" hangingPunct="1">
              <a:lnSpc>
                <a:spcPct val="80000"/>
              </a:lnSpc>
              <a:buFontTx/>
              <a:buNone/>
            </a:pPr>
            <a:r>
              <a:rPr lang="cs-CZ" sz="2800" b="1" smtClean="0"/>
              <a:t>= SYNTÉZA</a:t>
            </a:r>
          </a:p>
          <a:p>
            <a:pPr marL="457200" indent="-457200" algn="ctr" eaLnBrk="1" hangingPunct="1">
              <a:lnSpc>
                <a:spcPct val="80000"/>
              </a:lnSpc>
              <a:buFontTx/>
              <a:buNone/>
            </a:pPr>
            <a:endParaRPr lang="cs-CZ" sz="2800" smtClean="0"/>
          </a:p>
          <a:p>
            <a:pPr marL="457200" indent="-457200" algn="ctr" eaLnBrk="1" hangingPunct="1">
              <a:lnSpc>
                <a:spcPct val="80000"/>
              </a:lnSpc>
              <a:buFontTx/>
              <a:buNone/>
            </a:pPr>
            <a:endParaRPr lang="cs-CZ" sz="2800" smtClean="0"/>
          </a:p>
          <a:p>
            <a:pPr marL="457200" indent="-457200" algn="ctr" eaLnBrk="1" hangingPunct="1">
              <a:lnSpc>
                <a:spcPct val="80000"/>
              </a:lnSpc>
              <a:buFontTx/>
              <a:buNone/>
            </a:pPr>
            <a:endParaRPr lang="cs-CZ" sz="2800" smtClean="0"/>
          </a:p>
          <a:p>
            <a:pPr marL="457200" indent="-457200" algn="ctr" eaLnBrk="1" hangingPunct="1">
              <a:lnSpc>
                <a:spcPct val="80000"/>
              </a:lnSpc>
              <a:buFontTx/>
              <a:buNone/>
            </a:pPr>
            <a:r>
              <a:rPr lang="cs-CZ" sz="3600" b="1" smtClean="0">
                <a:solidFill>
                  <a:srgbClr val="FF0000"/>
                </a:solidFill>
              </a:rPr>
              <a:t>Identifikace klíčových rozvojových faktorů</a:t>
            </a:r>
          </a:p>
          <a:p>
            <a:pPr marL="457200" indent="-457200" algn="ctr" eaLnBrk="1" hangingPunct="1">
              <a:lnSpc>
                <a:spcPct val="80000"/>
              </a:lnSpc>
              <a:buFontTx/>
              <a:buNone/>
            </a:pPr>
            <a:endParaRPr lang="cs-CZ" sz="2800" b="1" smtClean="0"/>
          </a:p>
          <a:p>
            <a:pPr marL="457200" indent="-457200" algn="ctr" eaLnBrk="1" hangingPunct="1">
              <a:lnSpc>
                <a:spcPct val="80000"/>
              </a:lnSpc>
              <a:buFontTx/>
              <a:buNone/>
            </a:pPr>
            <a:endParaRPr lang="cs-CZ" sz="2800" b="1" smtClean="0"/>
          </a:p>
          <a:p>
            <a:pPr marL="457200" indent="-457200" algn="ctr" eaLnBrk="1" hangingPunct="1">
              <a:lnSpc>
                <a:spcPct val="80000"/>
              </a:lnSpc>
              <a:buFontTx/>
              <a:buNone/>
            </a:pPr>
            <a:endParaRPr lang="cs-CZ" sz="2800" b="1" smtClean="0"/>
          </a:p>
          <a:p>
            <a:pPr marL="457200" indent="-457200" algn="ctr" eaLnBrk="1" hangingPunct="1">
              <a:lnSpc>
                <a:spcPct val="80000"/>
              </a:lnSpc>
              <a:buFontTx/>
              <a:buNone/>
            </a:pPr>
            <a:endParaRPr lang="cs-CZ" sz="2800" b="1" smtClean="0"/>
          </a:p>
          <a:p>
            <a:pPr marL="457200" indent="-457200" algn="ctr" eaLnBrk="1" hangingPunct="1">
              <a:lnSpc>
                <a:spcPct val="80000"/>
              </a:lnSpc>
              <a:buFontTx/>
              <a:buNone/>
            </a:pPr>
            <a:r>
              <a:rPr lang="cs-CZ" sz="2800" b="1" smtClean="0"/>
              <a:t>Formulace obsahových východisek návrhové části</a:t>
            </a:r>
          </a:p>
        </p:txBody>
      </p:sp>
      <p:sp>
        <p:nvSpPr>
          <p:cNvPr id="53251" name="AutoShape 4"/>
          <p:cNvSpPr>
            <a:spLocks noChangeArrowheads="1"/>
          </p:cNvSpPr>
          <p:nvPr/>
        </p:nvSpPr>
        <p:spPr bwMode="auto">
          <a:xfrm>
            <a:off x="4067175" y="3141663"/>
            <a:ext cx="287338" cy="936625"/>
          </a:xfrm>
          <a:prstGeom prst="downArrow">
            <a:avLst>
              <a:gd name="adj1" fmla="val 50000"/>
              <a:gd name="adj2" fmla="val 81492"/>
            </a:avLst>
          </a:prstGeom>
          <a:solidFill>
            <a:schemeClr val="accent1"/>
          </a:solidFill>
          <a:ln w="9525">
            <a:solidFill>
              <a:schemeClr val="tx1"/>
            </a:solidFill>
            <a:miter lim="800000"/>
            <a:headEnd/>
            <a:tailEnd/>
          </a:ln>
        </p:spPr>
        <p:txBody>
          <a:bodyPr wrap="none" anchor="ctr"/>
          <a:lstStyle/>
          <a:p>
            <a:endParaRPr lang="cs-CZ"/>
          </a:p>
        </p:txBody>
      </p:sp>
      <p:sp>
        <p:nvSpPr>
          <p:cNvPr id="53252" name="AutoShape 5"/>
          <p:cNvSpPr>
            <a:spLocks noChangeArrowheads="1"/>
          </p:cNvSpPr>
          <p:nvPr/>
        </p:nvSpPr>
        <p:spPr bwMode="auto">
          <a:xfrm>
            <a:off x="4140200" y="5373688"/>
            <a:ext cx="287338" cy="936625"/>
          </a:xfrm>
          <a:prstGeom prst="downArrow">
            <a:avLst>
              <a:gd name="adj1" fmla="val 50000"/>
              <a:gd name="adj2" fmla="val 81492"/>
            </a:avLst>
          </a:prstGeom>
          <a:solidFill>
            <a:schemeClr val="accent1"/>
          </a:solidFill>
          <a:ln w="9525">
            <a:solidFill>
              <a:schemeClr val="tx1"/>
            </a:solidFill>
            <a:miter lim="800000"/>
            <a:headEnd/>
            <a:tailEnd/>
          </a:ln>
        </p:spPr>
        <p:txBody>
          <a:bodyPr wrap="none" anchor="ctr"/>
          <a:lstStyle/>
          <a:p>
            <a:endParaRPr lang="cs-CZ"/>
          </a:p>
        </p:txBody>
      </p:sp>
      <p:sp>
        <p:nvSpPr>
          <p:cNvPr id="53253" name="AutoShape 13"/>
          <p:cNvSpPr>
            <a:spLocks noChangeArrowheads="1"/>
          </p:cNvSpPr>
          <p:nvPr/>
        </p:nvSpPr>
        <p:spPr bwMode="auto">
          <a:xfrm>
            <a:off x="7956550" y="3429000"/>
            <a:ext cx="792163" cy="215900"/>
          </a:xfrm>
          <a:prstGeom prst="rightArrow">
            <a:avLst>
              <a:gd name="adj1" fmla="val 50000"/>
              <a:gd name="adj2" fmla="val 91728"/>
            </a:avLst>
          </a:prstGeom>
          <a:solidFill>
            <a:schemeClr val="accent1"/>
          </a:solidFill>
          <a:ln w="9525">
            <a:solidFill>
              <a:schemeClr val="tx1"/>
            </a:solidFill>
            <a:miter lim="800000"/>
            <a:headEnd/>
            <a:tailEnd/>
          </a:ln>
        </p:spPr>
        <p:txBody>
          <a:bodyPr wrap="none" anchor="ctr"/>
          <a:lstStyle/>
          <a:p>
            <a:endParaRPr lang="cs-CZ"/>
          </a:p>
        </p:txBody>
      </p:sp>
      <p:pic>
        <p:nvPicPr>
          <p:cNvPr id="53254"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3" name="Rectangle 2"/>
          <p:cNvSpPr>
            <a:spLocks noGrp="1" noChangeArrowheads="1"/>
          </p:cNvSpPr>
          <p:nvPr>
            <p:ph type="title" idx="4294967295"/>
          </p:nvPr>
        </p:nvSpPr>
        <p:spPr>
          <a:xfrm>
            <a:off x="285750" y="285750"/>
            <a:ext cx="8229600" cy="766763"/>
          </a:xfrm>
        </p:spPr>
        <p:txBody>
          <a:bodyPr anchor="b"/>
          <a:lstStyle/>
          <a:p>
            <a:pPr eaLnBrk="1" hangingPunct="1"/>
            <a:r>
              <a:rPr lang="cs-CZ" sz="4100" b="1" smtClean="0"/>
              <a:t>ROZVOJOVÉ FAKTORY </a:t>
            </a:r>
            <a:endParaRPr lang="cs-CZ" sz="4100" b="1" u="sng" smtClean="0"/>
          </a:p>
        </p:txBody>
      </p:sp>
      <p:sp>
        <p:nvSpPr>
          <p:cNvPr id="54274" name="Rectangle 3"/>
          <p:cNvSpPr>
            <a:spLocks noGrp="1" noChangeArrowheads="1"/>
          </p:cNvSpPr>
          <p:nvPr>
            <p:ph type="body" idx="4294967295"/>
          </p:nvPr>
        </p:nvSpPr>
        <p:spPr>
          <a:xfrm>
            <a:off x="468313" y="2060575"/>
            <a:ext cx="8064500" cy="4214813"/>
          </a:xfrm>
        </p:spPr>
        <p:txBody>
          <a:bodyPr/>
          <a:lstStyle/>
          <a:p>
            <a:pPr marL="609600" indent="-609600" eaLnBrk="1" hangingPunct="1">
              <a:lnSpc>
                <a:spcPct val="80000"/>
              </a:lnSpc>
              <a:buFontTx/>
              <a:buChar char="-"/>
            </a:pPr>
            <a:r>
              <a:rPr lang="cs-CZ" sz="3600" smtClean="0"/>
              <a:t>Finance</a:t>
            </a:r>
          </a:p>
          <a:p>
            <a:pPr marL="609600" indent="-609600" eaLnBrk="1" hangingPunct="1">
              <a:lnSpc>
                <a:spcPct val="80000"/>
              </a:lnSpc>
              <a:buFontTx/>
              <a:buChar char="-"/>
            </a:pPr>
            <a:r>
              <a:rPr lang="cs-CZ" sz="3600" smtClean="0"/>
              <a:t>Personální zabezpečení</a:t>
            </a:r>
          </a:p>
          <a:p>
            <a:pPr marL="609600" indent="-609600" eaLnBrk="1" hangingPunct="1">
              <a:lnSpc>
                <a:spcPct val="80000"/>
              </a:lnSpc>
              <a:buFontTx/>
              <a:buChar char="-"/>
            </a:pPr>
            <a:r>
              <a:rPr lang="cs-CZ" sz="3600" smtClean="0"/>
              <a:t>Funkce území</a:t>
            </a:r>
          </a:p>
          <a:p>
            <a:pPr marL="609600" indent="-609600" eaLnBrk="1" hangingPunct="1">
              <a:lnSpc>
                <a:spcPct val="80000"/>
              </a:lnSpc>
              <a:buFontTx/>
              <a:buChar char="-"/>
            </a:pPr>
            <a:r>
              <a:rPr lang="cs-CZ" sz="3600" smtClean="0"/>
              <a:t>Územní limity</a:t>
            </a:r>
          </a:p>
          <a:p>
            <a:pPr marL="609600" indent="-609600" eaLnBrk="1" hangingPunct="1">
              <a:lnSpc>
                <a:spcPct val="80000"/>
              </a:lnSpc>
              <a:buFontTx/>
              <a:buChar char="-"/>
            </a:pPr>
            <a:r>
              <a:rPr lang="cs-CZ" sz="3600" smtClean="0"/>
              <a:t>Územně plánovací limity</a:t>
            </a:r>
          </a:p>
          <a:p>
            <a:pPr marL="609600" indent="-609600" eaLnBrk="1" hangingPunct="1">
              <a:lnSpc>
                <a:spcPct val="80000"/>
              </a:lnSpc>
              <a:buFontTx/>
              <a:buChar char="-"/>
            </a:pPr>
            <a:r>
              <a:rPr lang="cs-CZ" sz="3600" smtClean="0"/>
              <a:t>Komunikace s veřejností</a:t>
            </a:r>
          </a:p>
          <a:p>
            <a:pPr marL="609600" indent="-609600" eaLnBrk="1" hangingPunct="1">
              <a:lnSpc>
                <a:spcPct val="80000"/>
              </a:lnSpc>
              <a:buFontTx/>
              <a:buChar char="-"/>
            </a:pPr>
            <a:r>
              <a:rPr lang="cs-CZ" sz="3600" smtClean="0"/>
              <a:t>Přírodní a klimatické podmínky</a:t>
            </a:r>
          </a:p>
          <a:p>
            <a:pPr marL="609600" indent="-609600" eaLnBrk="1" hangingPunct="1">
              <a:lnSpc>
                <a:spcPct val="80000"/>
              </a:lnSpc>
              <a:buFontTx/>
              <a:buChar char="-"/>
            </a:pPr>
            <a:r>
              <a:rPr lang="cs-CZ" sz="3600" smtClean="0"/>
              <a:t>Externality</a:t>
            </a:r>
          </a:p>
          <a:p>
            <a:pPr marL="609600" indent="-609600" eaLnBrk="1" hangingPunct="1">
              <a:lnSpc>
                <a:spcPct val="80000"/>
              </a:lnSpc>
              <a:buFontTx/>
              <a:buChar char="-"/>
            </a:pPr>
            <a:r>
              <a:rPr lang="cs-CZ" sz="3600" smtClean="0"/>
              <a:t>Rozvojový potenciál</a:t>
            </a:r>
          </a:p>
          <a:p>
            <a:pPr marL="609600" indent="-609600" eaLnBrk="1" hangingPunct="1">
              <a:lnSpc>
                <a:spcPct val="80000"/>
              </a:lnSpc>
              <a:buFontTx/>
              <a:buChar char="-"/>
            </a:pPr>
            <a:r>
              <a:rPr lang="cs-CZ" sz="3600" smtClean="0"/>
              <a:t>Inovace, invence</a:t>
            </a:r>
          </a:p>
          <a:p>
            <a:pPr marL="609600" indent="-609600" eaLnBrk="1" hangingPunct="1">
              <a:lnSpc>
                <a:spcPct val="80000"/>
              </a:lnSpc>
              <a:buFontTx/>
              <a:buChar char="-"/>
            </a:pPr>
            <a:endParaRPr lang="cs-CZ" sz="2800" smtClean="0"/>
          </a:p>
          <a:p>
            <a:pPr marL="609600" indent="-609600" eaLnBrk="1" hangingPunct="1">
              <a:lnSpc>
                <a:spcPct val="80000"/>
              </a:lnSpc>
              <a:buFontTx/>
              <a:buNone/>
            </a:pPr>
            <a:r>
              <a:rPr lang="cs-CZ" sz="2800" smtClean="0"/>
              <a:t>	</a:t>
            </a:r>
          </a:p>
        </p:txBody>
      </p:sp>
      <p:sp>
        <p:nvSpPr>
          <p:cNvPr id="54275" name="AutoShape 6"/>
          <p:cNvSpPr>
            <a:spLocks noChangeArrowheads="1"/>
          </p:cNvSpPr>
          <p:nvPr/>
        </p:nvSpPr>
        <p:spPr bwMode="auto">
          <a:xfrm>
            <a:off x="3995738" y="1052513"/>
            <a:ext cx="719137" cy="792162"/>
          </a:xfrm>
          <a:prstGeom prst="downArrow">
            <a:avLst>
              <a:gd name="adj1" fmla="val 50000"/>
              <a:gd name="adj2" fmla="val 27539"/>
            </a:avLst>
          </a:prstGeom>
          <a:solidFill>
            <a:schemeClr val="accent1"/>
          </a:solidFill>
          <a:ln w="9525">
            <a:solidFill>
              <a:schemeClr val="tx1"/>
            </a:solidFill>
            <a:miter lim="800000"/>
            <a:headEnd/>
            <a:tailEnd/>
          </a:ln>
        </p:spPr>
        <p:txBody>
          <a:bodyPr wrap="none" anchor="ctr"/>
          <a:lstStyle/>
          <a:p>
            <a:endParaRPr lang="cs-CZ"/>
          </a:p>
        </p:txBody>
      </p:sp>
      <p:pic>
        <p:nvPicPr>
          <p:cNvPr id="54276"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7" name="Rectangle 2"/>
          <p:cNvSpPr>
            <a:spLocks noGrp="1" noChangeArrowheads="1"/>
          </p:cNvSpPr>
          <p:nvPr>
            <p:ph type="title" idx="4294967295"/>
          </p:nvPr>
        </p:nvSpPr>
        <p:spPr>
          <a:xfrm>
            <a:off x="285750" y="285750"/>
            <a:ext cx="8229600" cy="766763"/>
          </a:xfrm>
        </p:spPr>
        <p:txBody>
          <a:bodyPr anchor="b"/>
          <a:lstStyle/>
          <a:p>
            <a:pPr eaLnBrk="1" hangingPunct="1"/>
            <a:r>
              <a:rPr lang="cs-CZ" sz="4100" b="1" smtClean="0"/>
              <a:t>ROZVOJOVÉ FAKTORY </a:t>
            </a:r>
            <a:endParaRPr lang="cs-CZ" sz="4100" b="1" u="sng" smtClean="0"/>
          </a:p>
        </p:txBody>
      </p:sp>
      <p:sp>
        <p:nvSpPr>
          <p:cNvPr id="55298" name="Rectangle 3"/>
          <p:cNvSpPr>
            <a:spLocks noGrp="1" noChangeArrowheads="1"/>
          </p:cNvSpPr>
          <p:nvPr>
            <p:ph type="body" idx="4294967295"/>
          </p:nvPr>
        </p:nvSpPr>
        <p:spPr>
          <a:xfrm>
            <a:off x="395288" y="3213100"/>
            <a:ext cx="8064500" cy="2808288"/>
          </a:xfrm>
        </p:spPr>
        <p:txBody>
          <a:bodyPr/>
          <a:lstStyle/>
          <a:p>
            <a:pPr marL="609600" indent="-609600" eaLnBrk="1" hangingPunct="1">
              <a:lnSpc>
                <a:spcPct val="80000"/>
              </a:lnSpc>
              <a:buFontTx/>
              <a:buNone/>
            </a:pPr>
            <a:r>
              <a:rPr lang="cs-CZ" sz="2000" b="1" u="sng" smtClean="0">
                <a:solidFill>
                  <a:schemeClr val="hlink"/>
                </a:solidFill>
              </a:rPr>
              <a:t>Finance</a:t>
            </a:r>
          </a:p>
          <a:p>
            <a:pPr marL="609600" indent="-609600" eaLnBrk="1" hangingPunct="1">
              <a:lnSpc>
                <a:spcPct val="80000"/>
              </a:lnSpc>
              <a:buFontTx/>
              <a:buChar char="-"/>
            </a:pPr>
            <a:r>
              <a:rPr lang="cs-CZ" sz="2000" smtClean="0"/>
              <a:t>rozpočet obce, hospodaření s majetkem obce</a:t>
            </a:r>
          </a:p>
          <a:p>
            <a:pPr marL="609600" indent="-609600" eaLnBrk="1" hangingPunct="1">
              <a:lnSpc>
                <a:spcPct val="80000"/>
              </a:lnSpc>
              <a:buFontTx/>
              <a:buChar char="-"/>
            </a:pPr>
            <a:r>
              <a:rPr lang="cs-CZ" sz="2000" smtClean="0"/>
              <a:t>úroveň ekonomické soběstačnosti obce </a:t>
            </a:r>
          </a:p>
          <a:p>
            <a:pPr marL="609600" indent="-609600" eaLnBrk="1" hangingPunct="1">
              <a:lnSpc>
                <a:spcPct val="80000"/>
              </a:lnSpc>
              <a:buFontTx/>
              <a:buNone/>
            </a:pPr>
            <a:r>
              <a:rPr lang="cs-CZ" sz="2000" smtClean="0"/>
              <a:t>	(RUD – rozpočtové určení daní)</a:t>
            </a:r>
          </a:p>
          <a:p>
            <a:pPr marL="609600" indent="-609600" eaLnBrk="1" hangingPunct="1">
              <a:lnSpc>
                <a:spcPct val="80000"/>
              </a:lnSpc>
              <a:buFontTx/>
              <a:buChar char="-"/>
            </a:pPr>
            <a:r>
              <a:rPr lang="cs-CZ" sz="2000" smtClean="0"/>
              <a:t>dotační politika (zaměření, podporované aktivity, okruhy příjemců, dotační podmínky, kvalita soutěže)</a:t>
            </a:r>
          </a:p>
          <a:p>
            <a:pPr marL="609600" indent="-609600" eaLnBrk="1" hangingPunct="1">
              <a:lnSpc>
                <a:spcPct val="80000"/>
              </a:lnSpc>
              <a:buFontTx/>
              <a:buChar char="-"/>
            </a:pPr>
            <a:r>
              <a:rPr lang="cs-CZ" sz="2000" smtClean="0"/>
              <a:t>Strukturální fondy (podmínky čerpání, zaměření podpor, finanční alokace, řízení operačních programů)</a:t>
            </a:r>
          </a:p>
          <a:p>
            <a:pPr marL="609600" indent="-609600" eaLnBrk="1" hangingPunct="1">
              <a:lnSpc>
                <a:spcPct val="80000"/>
              </a:lnSpc>
              <a:buFontTx/>
              <a:buChar char="-"/>
            </a:pPr>
            <a:endParaRPr lang="cs-CZ" sz="2000" smtClean="0"/>
          </a:p>
        </p:txBody>
      </p:sp>
      <p:sp>
        <p:nvSpPr>
          <p:cNvPr id="55299" name="Rectangle 4"/>
          <p:cNvSpPr>
            <a:spLocks noChangeArrowheads="1"/>
          </p:cNvSpPr>
          <p:nvPr/>
        </p:nvSpPr>
        <p:spPr bwMode="auto">
          <a:xfrm>
            <a:off x="900113" y="1628775"/>
            <a:ext cx="2879725" cy="647700"/>
          </a:xfrm>
          <a:prstGeom prst="rect">
            <a:avLst/>
          </a:prstGeom>
          <a:solidFill>
            <a:schemeClr val="accent1"/>
          </a:solidFill>
          <a:ln w="9525">
            <a:solidFill>
              <a:schemeClr val="tx1"/>
            </a:solidFill>
            <a:miter lim="800000"/>
            <a:headEnd/>
            <a:tailEnd/>
          </a:ln>
        </p:spPr>
        <p:txBody>
          <a:bodyPr wrap="none" anchor="ctr"/>
          <a:lstStyle/>
          <a:p>
            <a:pPr algn="ctr"/>
            <a:r>
              <a:rPr lang="cs-CZ" sz="2400" b="1"/>
              <a:t>NEGATIVNÍ</a:t>
            </a:r>
          </a:p>
          <a:p>
            <a:pPr algn="ctr"/>
            <a:r>
              <a:rPr lang="cs-CZ" b="1"/>
              <a:t>(problémy, bariéry, limity)</a:t>
            </a:r>
          </a:p>
        </p:txBody>
      </p:sp>
      <p:sp>
        <p:nvSpPr>
          <p:cNvPr id="55300" name="Rectangle 5"/>
          <p:cNvSpPr>
            <a:spLocks noChangeArrowheads="1"/>
          </p:cNvSpPr>
          <p:nvPr/>
        </p:nvSpPr>
        <p:spPr bwMode="auto">
          <a:xfrm>
            <a:off x="4787900" y="1628775"/>
            <a:ext cx="2879725" cy="647700"/>
          </a:xfrm>
          <a:prstGeom prst="rect">
            <a:avLst/>
          </a:prstGeom>
          <a:solidFill>
            <a:schemeClr val="accent1"/>
          </a:solidFill>
          <a:ln w="9525">
            <a:solidFill>
              <a:schemeClr val="tx1"/>
            </a:solidFill>
            <a:miter lim="800000"/>
            <a:headEnd/>
            <a:tailEnd/>
          </a:ln>
        </p:spPr>
        <p:txBody>
          <a:bodyPr wrap="none" anchor="ctr"/>
          <a:lstStyle/>
          <a:p>
            <a:pPr algn="ctr"/>
            <a:r>
              <a:rPr lang="cs-CZ" sz="2400" b="1"/>
              <a:t>POZITIVNÍ</a:t>
            </a:r>
          </a:p>
          <a:p>
            <a:pPr algn="ctr"/>
            <a:r>
              <a:rPr lang="cs-CZ" b="1"/>
              <a:t>(příležitosti, jedinečnosti)</a:t>
            </a:r>
          </a:p>
        </p:txBody>
      </p:sp>
      <p:sp>
        <p:nvSpPr>
          <p:cNvPr id="55301" name="AutoShape 6"/>
          <p:cNvSpPr>
            <a:spLocks noChangeArrowheads="1"/>
          </p:cNvSpPr>
          <p:nvPr/>
        </p:nvSpPr>
        <p:spPr bwMode="auto">
          <a:xfrm>
            <a:off x="3924300" y="2420938"/>
            <a:ext cx="719138" cy="792162"/>
          </a:xfrm>
          <a:prstGeom prst="downArrow">
            <a:avLst>
              <a:gd name="adj1" fmla="val 50000"/>
              <a:gd name="adj2" fmla="val 27539"/>
            </a:avLst>
          </a:prstGeom>
          <a:solidFill>
            <a:schemeClr val="accent1"/>
          </a:solidFill>
          <a:ln w="9525">
            <a:solidFill>
              <a:schemeClr val="tx1"/>
            </a:solidFill>
            <a:miter lim="800000"/>
            <a:headEnd/>
            <a:tailEnd/>
          </a:ln>
        </p:spPr>
        <p:txBody>
          <a:bodyPr wrap="none" anchor="ctr"/>
          <a:lstStyle/>
          <a:p>
            <a:endParaRPr lang="cs-CZ"/>
          </a:p>
        </p:txBody>
      </p:sp>
      <p:pic>
        <p:nvPicPr>
          <p:cNvPr id="55302"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1" name="Rectangle 2"/>
          <p:cNvSpPr>
            <a:spLocks noGrp="1" noChangeArrowheads="1"/>
          </p:cNvSpPr>
          <p:nvPr>
            <p:ph type="title" idx="4294967295"/>
          </p:nvPr>
        </p:nvSpPr>
        <p:spPr>
          <a:xfrm>
            <a:off x="250825" y="115888"/>
            <a:ext cx="8229600" cy="479425"/>
          </a:xfrm>
        </p:spPr>
        <p:txBody>
          <a:bodyPr anchor="b"/>
          <a:lstStyle/>
          <a:p>
            <a:pPr eaLnBrk="1" hangingPunct="1"/>
            <a:r>
              <a:rPr lang="cs-CZ" sz="2400" b="1" smtClean="0"/>
              <a:t>ROZVOJOVÉ FAKTORY</a:t>
            </a:r>
            <a:r>
              <a:rPr lang="cs-CZ" sz="3900" b="1" smtClean="0"/>
              <a:t> </a:t>
            </a:r>
            <a:endParaRPr lang="cs-CZ" sz="3900" b="1" u="sng" smtClean="0"/>
          </a:p>
        </p:txBody>
      </p:sp>
      <p:sp>
        <p:nvSpPr>
          <p:cNvPr id="56322" name="Rectangle 3"/>
          <p:cNvSpPr>
            <a:spLocks noGrp="1" noChangeArrowheads="1"/>
          </p:cNvSpPr>
          <p:nvPr>
            <p:ph type="body" idx="4294967295"/>
          </p:nvPr>
        </p:nvSpPr>
        <p:spPr>
          <a:xfrm>
            <a:off x="323850" y="620713"/>
            <a:ext cx="8064500" cy="5761037"/>
          </a:xfrm>
        </p:spPr>
        <p:txBody>
          <a:bodyPr/>
          <a:lstStyle/>
          <a:p>
            <a:pPr marL="609600" indent="-609600" eaLnBrk="1" hangingPunct="1">
              <a:lnSpc>
                <a:spcPct val="90000"/>
              </a:lnSpc>
              <a:buFontTx/>
              <a:buNone/>
            </a:pPr>
            <a:r>
              <a:rPr lang="cs-CZ" sz="2000" b="1" u="sng" smtClean="0">
                <a:solidFill>
                  <a:schemeClr val="hlink"/>
                </a:solidFill>
              </a:rPr>
              <a:t>Personální zabezpečení rozvoje</a:t>
            </a:r>
          </a:p>
          <a:p>
            <a:pPr marL="609600" indent="-609600" eaLnBrk="1" hangingPunct="1">
              <a:lnSpc>
                <a:spcPct val="90000"/>
              </a:lnSpc>
              <a:buFontTx/>
              <a:buChar char="-"/>
            </a:pPr>
            <a:r>
              <a:rPr lang="cs-CZ" sz="2000" smtClean="0"/>
              <a:t>personální kapacita</a:t>
            </a:r>
          </a:p>
          <a:p>
            <a:pPr marL="609600" indent="-609600" eaLnBrk="1" hangingPunct="1">
              <a:lnSpc>
                <a:spcPct val="90000"/>
              </a:lnSpc>
              <a:buFontTx/>
              <a:buChar char="-"/>
            </a:pPr>
            <a:r>
              <a:rPr lang="cs-CZ" sz="2000" smtClean="0"/>
              <a:t>kvalifikační a kvalitativní úroveň pracovníků rozvoje</a:t>
            </a:r>
          </a:p>
          <a:p>
            <a:pPr marL="609600" indent="-609600" eaLnBrk="1" hangingPunct="1">
              <a:lnSpc>
                <a:spcPct val="90000"/>
              </a:lnSpc>
              <a:buFontTx/>
              <a:buChar char="-"/>
            </a:pPr>
            <a:r>
              <a:rPr lang="cs-CZ" sz="2000" smtClean="0"/>
              <a:t>manažerské schopnosti představitelů samospráv</a:t>
            </a:r>
          </a:p>
          <a:p>
            <a:pPr marL="609600" indent="-609600" eaLnBrk="1" hangingPunct="1">
              <a:lnSpc>
                <a:spcPct val="90000"/>
              </a:lnSpc>
              <a:buFontTx/>
              <a:buChar char="-"/>
            </a:pPr>
            <a:r>
              <a:rPr lang="cs-CZ" sz="2000" smtClean="0"/>
              <a:t>úroveň řízení výkonné složky rozvoje</a:t>
            </a:r>
          </a:p>
          <a:p>
            <a:pPr marL="609600" indent="-609600" eaLnBrk="1" hangingPunct="1">
              <a:lnSpc>
                <a:spcPct val="90000"/>
              </a:lnSpc>
              <a:buFontTx/>
              <a:buChar char="-"/>
            </a:pPr>
            <a:r>
              <a:rPr lang="cs-CZ" sz="2000" smtClean="0"/>
              <a:t>motivace</a:t>
            </a:r>
          </a:p>
          <a:p>
            <a:pPr marL="609600" indent="-609600" eaLnBrk="1" hangingPunct="1">
              <a:lnSpc>
                <a:spcPct val="90000"/>
              </a:lnSpc>
              <a:buFontTx/>
              <a:buChar char="-"/>
            </a:pPr>
            <a:endParaRPr lang="cs-CZ" sz="2000" smtClean="0"/>
          </a:p>
          <a:p>
            <a:pPr marL="609600" indent="-609600" eaLnBrk="1" hangingPunct="1">
              <a:lnSpc>
                <a:spcPct val="90000"/>
              </a:lnSpc>
              <a:buFontTx/>
              <a:buNone/>
            </a:pPr>
            <a:r>
              <a:rPr lang="cs-CZ" sz="2000" b="1" u="sng" smtClean="0">
                <a:solidFill>
                  <a:schemeClr val="hlink"/>
                </a:solidFill>
              </a:rPr>
              <a:t>Funkce území</a:t>
            </a:r>
          </a:p>
          <a:p>
            <a:pPr marL="609600" indent="-609600" eaLnBrk="1" hangingPunct="1">
              <a:lnSpc>
                <a:spcPct val="90000"/>
              </a:lnSpc>
              <a:buFontTx/>
              <a:buChar char="-"/>
            </a:pPr>
            <a:r>
              <a:rPr lang="cs-CZ" sz="2000" smtClean="0"/>
              <a:t>v území je zřejmá dominantní funkce</a:t>
            </a:r>
          </a:p>
          <a:p>
            <a:pPr marL="609600" indent="-609600" eaLnBrk="1" hangingPunct="1">
              <a:lnSpc>
                <a:spcPct val="90000"/>
              </a:lnSpc>
              <a:buFontTx/>
              <a:buNone/>
            </a:pPr>
            <a:r>
              <a:rPr lang="cs-CZ" sz="2000" smtClean="0"/>
              <a:t>	(např. Český ráj → cestovní ruch)</a:t>
            </a:r>
          </a:p>
          <a:p>
            <a:pPr marL="609600" indent="-609600" eaLnBrk="1" hangingPunct="1">
              <a:lnSpc>
                <a:spcPct val="90000"/>
              </a:lnSpc>
              <a:buFontTx/>
              <a:buChar char="-"/>
            </a:pPr>
            <a:r>
              <a:rPr lang="cs-CZ" sz="2000" smtClean="0"/>
              <a:t>území vykazuje více možných klíčových funkcí</a:t>
            </a:r>
          </a:p>
          <a:p>
            <a:pPr marL="609600" indent="-609600" eaLnBrk="1" hangingPunct="1">
              <a:lnSpc>
                <a:spcPct val="90000"/>
              </a:lnSpc>
              <a:buFontTx/>
              <a:buNone/>
            </a:pPr>
            <a:r>
              <a:rPr lang="cs-CZ" sz="2000" smtClean="0"/>
              <a:t>	(např. podmínky pro rozvoj cestovního ruchu i podnikání ve spotřebním průmyslu)</a:t>
            </a:r>
          </a:p>
          <a:p>
            <a:pPr marL="609600" indent="-609600" eaLnBrk="1" hangingPunct="1">
              <a:lnSpc>
                <a:spcPct val="90000"/>
              </a:lnSpc>
              <a:buFontTx/>
              <a:buChar char="-"/>
            </a:pPr>
            <a:r>
              <a:rPr lang="cs-CZ" sz="2000" smtClean="0"/>
              <a:t>vývoj funkcí v závislosti na nových podmínkách</a:t>
            </a:r>
          </a:p>
          <a:p>
            <a:pPr marL="609600" indent="-609600" eaLnBrk="1" hangingPunct="1">
              <a:lnSpc>
                <a:spcPct val="90000"/>
              </a:lnSpc>
              <a:buFontTx/>
              <a:buNone/>
            </a:pPr>
            <a:r>
              <a:rPr lang="cs-CZ" sz="2000" smtClean="0"/>
              <a:t>	(proces suburbanizace a satelitní bydlení)</a:t>
            </a:r>
          </a:p>
          <a:p>
            <a:pPr marL="609600" indent="-609600" eaLnBrk="1" hangingPunct="1">
              <a:lnSpc>
                <a:spcPct val="90000"/>
              </a:lnSpc>
              <a:buFontTx/>
              <a:buChar char="-"/>
            </a:pPr>
            <a:r>
              <a:rPr lang="cs-CZ" sz="2000" smtClean="0"/>
              <a:t>nejasné funkční vymezení</a:t>
            </a:r>
          </a:p>
        </p:txBody>
      </p:sp>
      <p:pic>
        <p:nvPicPr>
          <p:cNvPr id="56323"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9" name="Nadpis 1"/>
          <p:cNvSpPr>
            <a:spLocks noGrp="1"/>
          </p:cNvSpPr>
          <p:nvPr>
            <p:ph type="title" idx="4294967295"/>
          </p:nvPr>
        </p:nvSpPr>
        <p:spPr/>
        <p:txBody>
          <a:bodyPr anchor="b"/>
          <a:lstStyle/>
          <a:p>
            <a:pPr eaLnBrk="1" hangingPunct="1"/>
            <a:r>
              <a:rPr lang="cs-CZ" smtClean="0"/>
              <a:t>ZÁKLADNÍ PODKLADY</a:t>
            </a:r>
          </a:p>
        </p:txBody>
      </p:sp>
      <p:sp>
        <p:nvSpPr>
          <p:cNvPr id="17410" name="Zástupný symbol pro obsah 2"/>
          <p:cNvSpPr>
            <a:spLocks noGrp="1"/>
          </p:cNvSpPr>
          <p:nvPr>
            <p:ph sz="quarter" idx="4294967295"/>
          </p:nvPr>
        </p:nvSpPr>
        <p:spPr/>
        <p:txBody>
          <a:bodyPr/>
          <a:lstStyle/>
          <a:p>
            <a:pPr eaLnBrk="1" hangingPunct="1"/>
            <a:r>
              <a:rPr lang="cs-CZ" smtClean="0"/>
              <a:t>Ponikelský, P., Koštejnová, Z.: Úvod do regionalistiky (VŠRR Praha 2007)</a:t>
            </a:r>
          </a:p>
          <a:p>
            <a:pPr eaLnBrk="1" hangingPunct="1"/>
            <a:r>
              <a:rPr lang="cs-CZ" smtClean="0"/>
              <a:t>Kolektiv autorů: Úvod do regionálních věd a veřejné správy</a:t>
            </a:r>
          </a:p>
          <a:p>
            <a:pPr eaLnBrk="1" hangingPunct="1"/>
            <a:r>
              <a:rPr lang="cs-CZ" smtClean="0"/>
              <a:t>Moderní obec, Economia</a:t>
            </a:r>
          </a:p>
          <a:p>
            <a:pPr eaLnBrk="1" hangingPunct="1"/>
            <a:r>
              <a:rPr lang="cs-CZ" smtClean="0">
                <a:solidFill>
                  <a:srgbClr val="C00000"/>
                </a:solidFill>
              </a:rPr>
              <a:t>www.mmr.cz</a:t>
            </a:r>
          </a:p>
          <a:p>
            <a:pPr eaLnBrk="1" hangingPunct="1"/>
            <a:r>
              <a:rPr lang="cs-CZ" smtClean="0">
                <a:solidFill>
                  <a:srgbClr val="C00000"/>
                </a:solidFill>
              </a:rPr>
              <a:t>www.strukturalni-fondy.cz</a:t>
            </a:r>
          </a:p>
          <a:p>
            <a:pPr eaLnBrk="1" hangingPunct="1"/>
            <a:r>
              <a:rPr lang="cs-CZ" smtClean="0">
                <a:solidFill>
                  <a:srgbClr val="C00000"/>
                </a:solidFill>
              </a:rPr>
              <a:t>www.czso.cz</a:t>
            </a:r>
          </a:p>
          <a:p>
            <a:pPr eaLnBrk="1" hangingPunct="1">
              <a:buFontTx/>
              <a:buNone/>
            </a:pPr>
            <a:endParaRPr lang="cs-CZ" smtClean="0"/>
          </a:p>
        </p:txBody>
      </p:sp>
      <p:pic>
        <p:nvPicPr>
          <p:cNvPr id="1741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5" name="Rectangle 2"/>
          <p:cNvSpPr>
            <a:spLocks noGrp="1" noChangeArrowheads="1"/>
          </p:cNvSpPr>
          <p:nvPr>
            <p:ph type="title" idx="4294967295"/>
          </p:nvPr>
        </p:nvSpPr>
        <p:spPr>
          <a:xfrm>
            <a:off x="285750" y="285750"/>
            <a:ext cx="8229600" cy="479425"/>
          </a:xfrm>
        </p:spPr>
        <p:txBody>
          <a:bodyPr anchor="b"/>
          <a:lstStyle/>
          <a:p>
            <a:pPr eaLnBrk="1" hangingPunct="1"/>
            <a:r>
              <a:rPr lang="cs-CZ" sz="3900" b="1" smtClean="0"/>
              <a:t>ROZVOJOVÉ FAKTORY </a:t>
            </a:r>
            <a:endParaRPr lang="cs-CZ" sz="3900" b="1" u="sng" smtClean="0"/>
          </a:p>
        </p:txBody>
      </p:sp>
      <p:sp>
        <p:nvSpPr>
          <p:cNvPr id="57346" name="Rectangle 3"/>
          <p:cNvSpPr>
            <a:spLocks noGrp="1" noChangeArrowheads="1"/>
          </p:cNvSpPr>
          <p:nvPr>
            <p:ph type="body" idx="4294967295"/>
          </p:nvPr>
        </p:nvSpPr>
        <p:spPr>
          <a:xfrm>
            <a:off x="395288" y="908050"/>
            <a:ext cx="8064500" cy="5761038"/>
          </a:xfrm>
        </p:spPr>
        <p:txBody>
          <a:bodyPr/>
          <a:lstStyle/>
          <a:p>
            <a:pPr marL="609600" indent="-609600" eaLnBrk="1" hangingPunct="1">
              <a:buFontTx/>
              <a:buNone/>
            </a:pPr>
            <a:r>
              <a:rPr lang="cs-CZ" sz="2000" b="1" u="sng" smtClean="0">
                <a:solidFill>
                  <a:schemeClr val="hlink"/>
                </a:solidFill>
              </a:rPr>
              <a:t>Územní limity</a:t>
            </a:r>
          </a:p>
          <a:p>
            <a:pPr marL="609600" indent="-609600" eaLnBrk="1" hangingPunct="1">
              <a:buFontTx/>
              <a:buChar char="-"/>
            </a:pPr>
            <a:r>
              <a:rPr lang="cs-CZ" sz="2000" smtClean="0"/>
              <a:t>energovody (ochranná pásma)</a:t>
            </a:r>
          </a:p>
          <a:p>
            <a:pPr marL="609600" indent="-609600" eaLnBrk="1" hangingPunct="1">
              <a:buFontTx/>
              <a:buChar char="-"/>
            </a:pPr>
            <a:r>
              <a:rPr lang="cs-CZ" sz="2000" smtClean="0"/>
              <a:t>dopravní infrastruktura (ochranná pásma)</a:t>
            </a:r>
          </a:p>
          <a:p>
            <a:pPr marL="609600" indent="-609600" eaLnBrk="1" hangingPunct="1">
              <a:buFontTx/>
              <a:buChar char="-"/>
            </a:pPr>
            <a:r>
              <a:rPr lang="cs-CZ" sz="2000" smtClean="0"/>
              <a:t>území se zvýšenou ochranou životního prostředí (CHKO, NATURA2000)</a:t>
            </a:r>
          </a:p>
          <a:p>
            <a:pPr marL="609600" indent="-609600" eaLnBrk="1" hangingPunct="1">
              <a:buFontTx/>
              <a:buNone/>
            </a:pPr>
            <a:endParaRPr lang="cs-CZ" sz="2000" smtClean="0"/>
          </a:p>
          <a:p>
            <a:pPr marL="609600" indent="-609600" eaLnBrk="1" hangingPunct="1">
              <a:buFontTx/>
              <a:buNone/>
            </a:pPr>
            <a:r>
              <a:rPr lang="cs-CZ" sz="2000" b="1" u="sng" smtClean="0">
                <a:solidFill>
                  <a:schemeClr val="hlink"/>
                </a:solidFill>
              </a:rPr>
              <a:t>Územně-plánovací limity</a:t>
            </a:r>
          </a:p>
          <a:p>
            <a:pPr marL="609600" indent="-609600" eaLnBrk="1" hangingPunct="1">
              <a:buFontTx/>
              <a:buChar char="-"/>
            </a:pPr>
            <a:r>
              <a:rPr lang="cs-CZ" sz="2000" smtClean="0"/>
              <a:t>funkční vymezení území</a:t>
            </a:r>
          </a:p>
          <a:p>
            <a:pPr marL="609600" indent="-609600" eaLnBrk="1" hangingPunct="1">
              <a:buFontTx/>
              <a:buNone/>
            </a:pPr>
            <a:endParaRPr lang="cs-CZ" sz="2000" smtClean="0"/>
          </a:p>
          <a:p>
            <a:pPr marL="609600" indent="-609600" eaLnBrk="1" hangingPunct="1">
              <a:buFontTx/>
              <a:buNone/>
            </a:pPr>
            <a:r>
              <a:rPr lang="cs-CZ" sz="2000" b="1" smtClean="0">
                <a:solidFill>
                  <a:schemeClr val="accent1"/>
                </a:solidFill>
              </a:rPr>
              <a:t>Pozn.: územní plánování a regionální rozvoj</a:t>
            </a:r>
            <a:r>
              <a:rPr lang="cs-CZ" sz="2000" smtClean="0">
                <a:solidFill>
                  <a:schemeClr val="hlink"/>
                </a:solidFill>
              </a:rPr>
              <a:t> </a:t>
            </a:r>
          </a:p>
          <a:p>
            <a:pPr marL="609600" indent="-609600" eaLnBrk="1" hangingPunct="1">
              <a:buFontTx/>
              <a:buNone/>
            </a:pPr>
            <a:r>
              <a:rPr lang="cs-CZ" sz="2000" smtClean="0"/>
              <a:t>→ vzájemný vztah, vliv na procesy v území, legislativní zabezpečení</a:t>
            </a:r>
          </a:p>
          <a:p>
            <a:pPr marL="609600" indent="-609600" eaLnBrk="1" hangingPunct="1">
              <a:buFontTx/>
              <a:buChar char="-"/>
            </a:pPr>
            <a:endParaRPr lang="cs-CZ" sz="2000" smtClean="0"/>
          </a:p>
        </p:txBody>
      </p:sp>
      <p:sp>
        <p:nvSpPr>
          <p:cNvPr id="57347" name="Oval 4"/>
          <p:cNvSpPr>
            <a:spLocks noChangeArrowheads="1"/>
          </p:cNvSpPr>
          <p:nvPr/>
        </p:nvSpPr>
        <p:spPr bwMode="auto">
          <a:xfrm>
            <a:off x="611188" y="5373688"/>
            <a:ext cx="2305050" cy="1006475"/>
          </a:xfrm>
          <a:prstGeom prst="ellipse">
            <a:avLst/>
          </a:prstGeom>
          <a:solidFill>
            <a:schemeClr val="accent1"/>
          </a:solidFill>
          <a:ln w="9525">
            <a:solidFill>
              <a:schemeClr val="tx1"/>
            </a:solidFill>
            <a:round/>
            <a:headEnd/>
            <a:tailEnd/>
          </a:ln>
        </p:spPr>
        <p:txBody>
          <a:bodyPr wrap="none" anchor="ctr"/>
          <a:lstStyle/>
          <a:p>
            <a:pPr algn="ctr"/>
            <a:r>
              <a:rPr lang="cs-CZ"/>
              <a:t>územní plánování</a:t>
            </a:r>
          </a:p>
        </p:txBody>
      </p:sp>
      <p:sp>
        <p:nvSpPr>
          <p:cNvPr id="57348" name="Oval 5"/>
          <p:cNvSpPr>
            <a:spLocks noChangeArrowheads="1"/>
          </p:cNvSpPr>
          <p:nvPr/>
        </p:nvSpPr>
        <p:spPr bwMode="auto">
          <a:xfrm>
            <a:off x="3059113" y="5373688"/>
            <a:ext cx="2232025" cy="1006475"/>
          </a:xfrm>
          <a:prstGeom prst="ellipse">
            <a:avLst/>
          </a:prstGeom>
          <a:solidFill>
            <a:schemeClr val="accent1"/>
          </a:solidFill>
          <a:ln w="9525">
            <a:solidFill>
              <a:schemeClr val="tx1"/>
            </a:solidFill>
            <a:round/>
            <a:headEnd/>
            <a:tailEnd/>
          </a:ln>
        </p:spPr>
        <p:txBody>
          <a:bodyPr wrap="none" anchor="ctr"/>
          <a:lstStyle/>
          <a:p>
            <a:pPr algn="ctr"/>
            <a:r>
              <a:rPr lang="cs-CZ"/>
              <a:t>regionální plánování</a:t>
            </a:r>
          </a:p>
        </p:txBody>
      </p:sp>
      <p:sp>
        <p:nvSpPr>
          <p:cNvPr id="57349" name="Oval 6"/>
          <p:cNvSpPr>
            <a:spLocks noChangeArrowheads="1"/>
          </p:cNvSpPr>
          <p:nvPr/>
        </p:nvSpPr>
        <p:spPr bwMode="auto">
          <a:xfrm>
            <a:off x="5435600" y="5373688"/>
            <a:ext cx="2232025" cy="1006475"/>
          </a:xfrm>
          <a:prstGeom prst="ellipse">
            <a:avLst/>
          </a:prstGeom>
          <a:solidFill>
            <a:schemeClr val="accent1"/>
          </a:solidFill>
          <a:ln w="9525">
            <a:solidFill>
              <a:schemeClr val="tx1"/>
            </a:solidFill>
            <a:round/>
            <a:headEnd/>
            <a:tailEnd/>
          </a:ln>
        </p:spPr>
        <p:txBody>
          <a:bodyPr wrap="none" anchor="ctr"/>
          <a:lstStyle/>
          <a:p>
            <a:pPr algn="ctr"/>
            <a:r>
              <a:rPr lang="cs-CZ"/>
              <a:t>regionální rozvoj</a:t>
            </a:r>
          </a:p>
        </p:txBody>
      </p:sp>
      <p:pic>
        <p:nvPicPr>
          <p:cNvPr id="57350"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69" name="Rectangle 2"/>
          <p:cNvSpPr>
            <a:spLocks noGrp="1" noChangeArrowheads="1"/>
          </p:cNvSpPr>
          <p:nvPr>
            <p:ph type="title" idx="4294967295"/>
          </p:nvPr>
        </p:nvSpPr>
        <p:spPr>
          <a:xfrm>
            <a:off x="285750" y="285750"/>
            <a:ext cx="8229600" cy="479425"/>
          </a:xfrm>
        </p:spPr>
        <p:txBody>
          <a:bodyPr anchor="b"/>
          <a:lstStyle/>
          <a:p>
            <a:pPr eaLnBrk="1" hangingPunct="1"/>
            <a:r>
              <a:rPr lang="cs-CZ" sz="3900" b="1" smtClean="0"/>
              <a:t>ROZVOJOVÉ FAKTORY </a:t>
            </a:r>
            <a:endParaRPr lang="cs-CZ" sz="3900" b="1" u="sng" smtClean="0"/>
          </a:p>
        </p:txBody>
      </p:sp>
      <p:sp>
        <p:nvSpPr>
          <p:cNvPr id="58370" name="Rectangle 3"/>
          <p:cNvSpPr>
            <a:spLocks noGrp="1" noChangeArrowheads="1"/>
          </p:cNvSpPr>
          <p:nvPr>
            <p:ph type="body" idx="4294967295"/>
          </p:nvPr>
        </p:nvSpPr>
        <p:spPr>
          <a:xfrm>
            <a:off x="395288" y="908050"/>
            <a:ext cx="8064500" cy="5761038"/>
          </a:xfrm>
        </p:spPr>
        <p:txBody>
          <a:bodyPr/>
          <a:lstStyle/>
          <a:p>
            <a:pPr marL="609600" indent="-609600" eaLnBrk="1" hangingPunct="1">
              <a:buFontTx/>
              <a:buNone/>
            </a:pPr>
            <a:r>
              <a:rPr lang="cs-CZ" sz="2000" b="1" u="sng" smtClean="0">
                <a:solidFill>
                  <a:schemeClr val="hlink"/>
                </a:solidFill>
              </a:rPr>
              <a:t>Komunikace s veřejností</a:t>
            </a:r>
          </a:p>
          <a:p>
            <a:pPr marL="609600" indent="-609600" eaLnBrk="1" hangingPunct="1">
              <a:buFontTx/>
              <a:buChar char="-"/>
            </a:pPr>
            <a:r>
              <a:rPr lang="cs-CZ" sz="2000" smtClean="0"/>
              <a:t>informace (dostatečnost, kvalita, včasnost, relevantnost; metody informování – rozhlas, internet, tištěné médium, apod.)</a:t>
            </a:r>
          </a:p>
          <a:p>
            <a:pPr marL="609600" indent="-609600" eaLnBrk="1" hangingPunct="1">
              <a:buFontTx/>
              <a:buChar char="-"/>
            </a:pPr>
            <a:r>
              <a:rPr lang="cs-CZ" sz="2000" smtClean="0"/>
              <a:t>komunikace (zjišťování zpětných vazeb na informace, získávání názorů veřejnosti) – nastavení komunikačních nástrojů (setkávání s občany, e-mailová adresa, telefonická linka, webová diskuse, terénní šetření – výzkumy – ankety, dotazníky, řízené rozhovory, apod.)</a:t>
            </a:r>
          </a:p>
          <a:p>
            <a:pPr marL="609600" indent="-609600" eaLnBrk="1" hangingPunct="1">
              <a:buFontTx/>
              <a:buChar char="-"/>
            </a:pPr>
            <a:r>
              <a:rPr lang="cs-CZ" sz="2000" smtClean="0"/>
              <a:t>úroveň zpracování a respekt k názorům veřejnosti</a:t>
            </a:r>
          </a:p>
          <a:p>
            <a:pPr marL="609600" indent="-609600" eaLnBrk="1" hangingPunct="1">
              <a:buFontTx/>
              <a:buChar char="-"/>
            </a:pPr>
            <a:endParaRPr lang="cs-CZ" sz="2000" smtClean="0"/>
          </a:p>
          <a:p>
            <a:pPr marL="609600" indent="-609600" eaLnBrk="1" hangingPunct="1">
              <a:buFontTx/>
              <a:buNone/>
            </a:pPr>
            <a:r>
              <a:rPr lang="cs-CZ" sz="2000" b="1" u="sng" smtClean="0">
                <a:solidFill>
                  <a:schemeClr val="hlink"/>
                </a:solidFill>
              </a:rPr>
              <a:t>Přírodní a klimatické podmínky</a:t>
            </a:r>
          </a:p>
          <a:p>
            <a:pPr marL="609600" indent="-609600" eaLnBrk="1" hangingPunct="1">
              <a:buFontTx/>
              <a:buChar char="-"/>
            </a:pPr>
            <a:r>
              <a:rPr lang="cs-CZ" sz="2000" smtClean="0"/>
              <a:t>záplavová území</a:t>
            </a:r>
          </a:p>
          <a:p>
            <a:pPr marL="609600" indent="-609600" eaLnBrk="1" hangingPunct="1">
              <a:buFontTx/>
              <a:buChar char="-"/>
            </a:pPr>
            <a:r>
              <a:rPr lang="cs-CZ" sz="2000" smtClean="0"/>
              <a:t>horská území – problematická dopravní dostupnost</a:t>
            </a:r>
          </a:p>
          <a:p>
            <a:pPr marL="609600" indent="-609600" eaLnBrk="1" hangingPunct="1">
              <a:buFontTx/>
              <a:buChar char="-"/>
            </a:pPr>
            <a:r>
              <a:rPr lang="cs-CZ" sz="2000" smtClean="0"/>
              <a:t>přírodní atraktivita (bydlení, druhé bydlení, rekreace, cestovní ruch)</a:t>
            </a:r>
          </a:p>
          <a:p>
            <a:pPr marL="609600" indent="-609600" eaLnBrk="1" hangingPunct="1">
              <a:buFontTx/>
              <a:buChar char="-"/>
            </a:pPr>
            <a:r>
              <a:rPr lang="cs-CZ" sz="2000" smtClean="0"/>
              <a:t>globální změna klimatu (???)</a:t>
            </a:r>
          </a:p>
        </p:txBody>
      </p:sp>
      <p:pic>
        <p:nvPicPr>
          <p:cNvPr id="5837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3" name="Rectangle 2"/>
          <p:cNvSpPr>
            <a:spLocks noGrp="1" noChangeArrowheads="1"/>
          </p:cNvSpPr>
          <p:nvPr>
            <p:ph type="title" idx="4294967295"/>
          </p:nvPr>
        </p:nvSpPr>
        <p:spPr>
          <a:xfrm>
            <a:off x="285750" y="285750"/>
            <a:ext cx="8229600" cy="479425"/>
          </a:xfrm>
        </p:spPr>
        <p:txBody>
          <a:bodyPr anchor="b"/>
          <a:lstStyle/>
          <a:p>
            <a:pPr eaLnBrk="1" hangingPunct="1"/>
            <a:r>
              <a:rPr lang="cs-CZ" sz="3900" b="1" smtClean="0"/>
              <a:t>ROZVOJOVÉ FAKTORY </a:t>
            </a:r>
            <a:endParaRPr lang="cs-CZ" sz="3900" b="1" u="sng" smtClean="0"/>
          </a:p>
        </p:txBody>
      </p:sp>
      <p:sp>
        <p:nvSpPr>
          <p:cNvPr id="59394" name="Rectangle 3"/>
          <p:cNvSpPr>
            <a:spLocks noGrp="1" noChangeArrowheads="1"/>
          </p:cNvSpPr>
          <p:nvPr>
            <p:ph type="body" idx="4294967295"/>
          </p:nvPr>
        </p:nvSpPr>
        <p:spPr>
          <a:xfrm>
            <a:off x="395288" y="908050"/>
            <a:ext cx="8064500" cy="5761038"/>
          </a:xfrm>
        </p:spPr>
        <p:txBody>
          <a:bodyPr/>
          <a:lstStyle/>
          <a:p>
            <a:pPr marL="609600" indent="-609600" eaLnBrk="1" hangingPunct="1">
              <a:buFontTx/>
              <a:buNone/>
            </a:pPr>
            <a:r>
              <a:rPr lang="cs-CZ" sz="2000" b="1" u="sng" smtClean="0">
                <a:solidFill>
                  <a:schemeClr val="hlink"/>
                </a:solidFill>
              </a:rPr>
              <a:t>Externality</a:t>
            </a:r>
          </a:p>
          <a:p>
            <a:pPr marL="609600" indent="-609600" eaLnBrk="1" hangingPunct="1">
              <a:buFontTx/>
              <a:buChar char="-"/>
            </a:pPr>
            <a:r>
              <a:rPr lang="cs-CZ" sz="2000" smtClean="0"/>
              <a:t>pozitivní</a:t>
            </a:r>
          </a:p>
          <a:p>
            <a:pPr marL="609600" indent="-609600" eaLnBrk="1" hangingPunct="1">
              <a:buFontTx/>
              <a:buChar char="-"/>
            </a:pPr>
            <a:r>
              <a:rPr lang="cs-CZ" sz="2000" smtClean="0"/>
              <a:t>negativní</a:t>
            </a:r>
          </a:p>
          <a:p>
            <a:pPr marL="609600" indent="-609600" eaLnBrk="1" hangingPunct="1">
              <a:buFontTx/>
              <a:buChar char="-"/>
            </a:pPr>
            <a:endParaRPr lang="cs-CZ" sz="2000" smtClean="0"/>
          </a:p>
          <a:p>
            <a:pPr marL="609600" indent="-609600" eaLnBrk="1" hangingPunct="1">
              <a:buFontTx/>
              <a:buNone/>
            </a:pPr>
            <a:r>
              <a:rPr lang="cs-CZ" sz="2000" b="1" u="sng" smtClean="0">
                <a:solidFill>
                  <a:schemeClr val="hlink"/>
                </a:solidFill>
              </a:rPr>
              <a:t>Rozvojový potenciál</a:t>
            </a:r>
          </a:p>
          <a:p>
            <a:pPr marL="609600" indent="-609600" eaLnBrk="1" hangingPunct="1">
              <a:buFontTx/>
              <a:buChar char="-"/>
            </a:pPr>
            <a:r>
              <a:rPr lang="cs-CZ" sz="2000" smtClean="0"/>
              <a:t>kulturně-historický</a:t>
            </a:r>
          </a:p>
          <a:p>
            <a:pPr marL="609600" indent="-609600" eaLnBrk="1" hangingPunct="1">
              <a:buFontTx/>
              <a:buChar char="-"/>
            </a:pPr>
            <a:r>
              <a:rPr lang="cs-CZ" sz="2000" smtClean="0"/>
              <a:t>přírodní</a:t>
            </a:r>
          </a:p>
          <a:p>
            <a:pPr marL="609600" indent="-609600" eaLnBrk="1" hangingPunct="1">
              <a:buFontTx/>
              <a:buChar char="-"/>
            </a:pPr>
            <a:r>
              <a:rPr lang="cs-CZ" sz="2000" smtClean="0"/>
              <a:t>ekonomický</a:t>
            </a:r>
          </a:p>
          <a:p>
            <a:pPr marL="609600" indent="-609600" eaLnBrk="1" hangingPunct="1">
              <a:buFontTx/>
              <a:buChar char="-"/>
            </a:pPr>
            <a:r>
              <a:rPr lang="cs-CZ" sz="2000" smtClean="0"/>
              <a:t>lidský</a:t>
            </a:r>
          </a:p>
          <a:p>
            <a:pPr marL="609600" indent="-609600" eaLnBrk="1" hangingPunct="1">
              <a:buFontTx/>
              <a:buNone/>
            </a:pPr>
            <a:endParaRPr lang="cs-CZ" sz="2000" smtClean="0"/>
          </a:p>
          <a:p>
            <a:pPr marL="609600" indent="-609600" eaLnBrk="1" hangingPunct="1">
              <a:buFontTx/>
              <a:buNone/>
            </a:pPr>
            <a:r>
              <a:rPr lang="cs-CZ" sz="2000" b="1" u="sng" smtClean="0">
                <a:solidFill>
                  <a:schemeClr val="hlink"/>
                </a:solidFill>
              </a:rPr>
              <a:t>Invence, nové rozvojové impulsy (inovace)</a:t>
            </a:r>
          </a:p>
          <a:p>
            <a:pPr marL="609600" indent="-609600" eaLnBrk="1" hangingPunct="1">
              <a:buFontTx/>
              <a:buChar char="-"/>
            </a:pPr>
            <a:r>
              <a:rPr lang="cs-CZ" sz="2000" smtClean="0"/>
              <a:t>aktivita obce a občanů obce → nové nápady, akce, činnosti (rozvoj podnikání, občanské vybavenosti, turistických atraktivit, apod.) → VP-náměstí, továrna-Babylon, továrna-lofty</a:t>
            </a:r>
          </a:p>
        </p:txBody>
      </p:sp>
      <p:pic>
        <p:nvPicPr>
          <p:cNvPr id="5939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7" name="Rectangle 2"/>
          <p:cNvSpPr>
            <a:spLocks noGrp="1" noChangeArrowheads="1"/>
          </p:cNvSpPr>
          <p:nvPr>
            <p:ph type="title" idx="4294967295"/>
          </p:nvPr>
        </p:nvSpPr>
        <p:spPr>
          <a:xfrm>
            <a:off x="285750" y="285750"/>
            <a:ext cx="8229600" cy="479425"/>
          </a:xfrm>
        </p:spPr>
        <p:txBody>
          <a:bodyPr anchor="b"/>
          <a:lstStyle/>
          <a:p>
            <a:pPr eaLnBrk="1" hangingPunct="1"/>
            <a:r>
              <a:rPr lang="cs-CZ" sz="3900" b="1" smtClean="0"/>
              <a:t>PROCES VYHODNOCENÍ ANALÝZY </a:t>
            </a:r>
            <a:endParaRPr lang="cs-CZ" sz="3900" b="1" u="sng" smtClean="0"/>
          </a:p>
        </p:txBody>
      </p:sp>
      <p:sp>
        <p:nvSpPr>
          <p:cNvPr id="60418" name="Rectangle 3"/>
          <p:cNvSpPr>
            <a:spLocks noGrp="1" noChangeArrowheads="1"/>
          </p:cNvSpPr>
          <p:nvPr>
            <p:ph type="body" idx="4294967295"/>
          </p:nvPr>
        </p:nvSpPr>
        <p:spPr>
          <a:xfrm>
            <a:off x="395288" y="908050"/>
            <a:ext cx="8064500" cy="5761038"/>
          </a:xfrm>
        </p:spPr>
        <p:txBody>
          <a:bodyPr/>
          <a:lstStyle/>
          <a:p>
            <a:pPr marL="609600" indent="-609600" eaLnBrk="1" hangingPunct="1">
              <a:buFontTx/>
              <a:buNone/>
            </a:pPr>
            <a:r>
              <a:rPr lang="cs-CZ" b="1" u="sng" smtClean="0">
                <a:solidFill>
                  <a:schemeClr val="hlink"/>
                </a:solidFill>
              </a:rPr>
              <a:t>Varianta základní</a:t>
            </a:r>
          </a:p>
          <a:p>
            <a:pPr marL="609600" indent="-609600" eaLnBrk="1" hangingPunct="1">
              <a:buFontTx/>
              <a:buNone/>
            </a:pPr>
            <a:endParaRPr lang="cs-CZ" sz="2800" smtClean="0"/>
          </a:p>
          <a:p>
            <a:pPr marL="609600" indent="-609600" eaLnBrk="1" hangingPunct="1">
              <a:buFontTx/>
              <a:buNone/>
            </a:pPr>
            <a:endParaRPr lang="cs-CZ" sz="2800" smtClean="0"/>
          </a:p>
          <a:p>
            <a:pPr marL="609600" indent="-609600" eaLnBrk="1" hangingPunct="1">
              <a:buFontTx/>
              <a:buNone/>
            </a:pPr>
            <a:endParaRPr lang="cs-CZ" sz="2800" smtClean="0"/>
          </a:p>
          <a:p>
            <a:pPr marL="609600" indent="-609600" eaLnBrk="1" hangingPunct="1">
              <a:buFontTx/>
              <a:buNone/>
            </a:pPr>
            <a:r>
              <a:rPr lang="cs-CZ" sz="2400" b="1" smtClean="0"/>
              <a:t>odborné analytické výstupy		subjektivní podněty z obce</a:t>
            </a:r>
          </a:p>
          <a:p>
            <a:pPr marL="609600" indent="-609600" eaLnBrk="1" hangingPunct="1">
              <a:buFontTx/>
              <a:buNone/>
            </a:pPr>
            <a:r>
              <a:rPr lang="cs-CZ" sz="2400" b="1" smtClean="0"/>
              <a:t>věcná argumentace			manažerské hodnocení</a:t>
            </a:r>
          </a:p>
          <a:p>
            <a:pPr marL="609600" indent="-609600" eaLnBrk="1" hangingPunct="1">
              <a:buFontTx/>
              <a:buNone/>
            </a:pPr>
            <a:r>
              <a:rPr lang="cs-CZ" sz="2400" b="1" smtClean="0"/>
              <a:t>systémový a koncepční přístup		politické hodnocení</a:t>
            </a:r>
          </a:p>
          <a:p>
            <a:pPr marL="609600" indent="-609600" eaLnBrk="1" hangingPunct="1">
              <a:buFontTx/>
              <a:buNone/>
            </a:pPr>
            <a:endParaRPr lang="cs-CZ" sz="2400" b="1" smtClean="0"/>
          </a:p>
          <a:p>
            <a:pPr marL="609600" indent="-609600" eaLnBrk="1" hangingPunct="1">
              <a:buFontTx/>
              <a:buNone/>
            </a:pPr>
            <a:r>
              <a:rPr lang="cs-CZ" b="1" u="sng" smtClean="0">
                <a:solidFill>
                  <a:schemeClr val="hlink"/>
                </a:solidFill>
              </a:rPr>
              <a:t>Varianta komplexní</a:t>
            </a:r>
          </a:p>
        </p:txBody>
      </p:sp>
      <p:sp>
        <p:nvSpPr>
          <p:cNvPr id="60419" name="Rectangle 4"/>
          <p:cNvSpPr>
            <a:spLocks noChangeArrowheads="1"/>
          </p:cNvSpPr>
          <p:nvPr/>
        </p:nvSpPr>
        <p:spPr bwMode="auto">
          <a:xfrm>
            <a:off x="684213" y="1628775"/>
            <a:ext cx="2447925" cy="647700"/>
          </a:xfrm>
          <a:prstGeom prst="rect">
            <a:avLst/>
          </a:prstGeom>
          <a:solidFill>
            <a:schemeClr val="accent1"/>
          </a:solidFill>
          <a:ln w="9525">
            <a:solidFill>
              <a:schemeClr val="tx1"/>
            </a:solidFill>
            <a:miter lim="800000"/>
            <a:headEnd/>
            <a:tailEnd/>
          </a:ln>
        </p:spPr>
        <p:txBody>
          <a:bodyPr wrap="none" anchor="ctr"/>
          <a:lstStyle/>
          <a:p>
            <a:pPr algn="ctr"/>
            <a:r>
              <a:rPr lang="cs-CZ" b="1"/>
              <a:t>ZPRACOVATEL</a:t>
            </a:r>
          </a:p>
        </p:txBody>
      </p:sp>
      <p:sp>
        <p:nvSpPr>
          <p:cNvPr id="60420" name="Rectangle 5"/>
          <p:cNvSpPr>
            <a:spLocks noChangeArrowheads="1"/>
          </p:cNvSpPr>
          <p:nvPr/>
        </p:nvSpPr>
        <p:spPr bwMode="auto">
          <a:xfrm>
            <a:off x="5508625" y="1628775"/>
            <a:ext cx="2447925" cy="647700"/>
          </a:xfrm>
          <a:prstGeom prst="rect">
            <a:avLst/>
          </a:prstGeom>
          <a:solidFill>
            <a:schemeClr val="accent1"/>
          </a:solidFill>
          <a:ln w="9525">
            <a:solidFill>
              <a:schemeClr val="tx1"/>
            </a:solidFill>
            <a:miter lim="800000"/>
            <a:headEnd/>
            <a:tailEnd/>
          </a:ln>
        </p:spPr>
        <p:txBody>
          <a:bodyPr wrap="none" anchor="ctr"/>
          <a:lstStyle/>
          <a:p>
            <a:pPr algn="ctr"/>
            <a:r>
              <a:rPr lang="cs-CZ" b="1"/>
              <a:t>ZASTUPITELSTVO</a:t>
            </a:r>
          </a:p>
        </p:txBody>
      </p:sp>
      <p:sp>
        <p:nvSpPr>
          <p:cNvPr id="60421" name="AutoShape 6"/>
          <p:cNvSpPr>
            <a:spLocks noChangeArrowheads="1"/>
          </p:cNvSpPr>
          <p:nvPr/>
        </p:nvSpPr>
        <p:spPr bwMode="auto">
          <a:xfrm>
            <a:off x="3635375" y="1844675"/>
            <a:ext cx="1512888" cy="288925"/>
          </a:xfrm>
          <a:prstGeom prst="rightArrow">
            <a:avLst>
              <a:gd name="adj1" fmla="val 50000"/>
              <a:gd name="adj2" fmla="val 130907"/>
            </a:avLst>
          </a:prstGeom>
          <a:solidFill>
            <a:schemeClr val="accent1"/>
          </a:solidFill>
          <a:ln w="9525">
            <a:solidFill>
              <a:schemeClr val="tx1"/>
            </a:solidFill>
            <a:miter lim="800000"/>
            <a:headEnd/>
            <a:tailEnd/>
          </a:ln>
        </p:spPr>
        <p:txBody>
          <a:bodyPr wrap="none" anchor="ctr"/>
          <a:lstStyle/>
          <a:p>
            <a:endParaRPr lang="cs-CZ"/>
          </a:p>
        </p:txBody>
      </p:sp>
      <p:sp>
        <p:nvSpPr>
          <p:cNvPr id="60422" name="Rectangle 7"/>
          <p:cNvSpPr>
            <a:spLocks noChangeArrowheads="1"/>
          </p:cNvSpPr>
          <p:nvPr/>
        </p:nvSpPr>
        <p:spPr bwMode="auto">
          <a:xfrm>
            <a:off x="323850" y="4581525"/>
            <a:ext cx="2447925" cy="647700"/>
          </a:xfrm>
          <a:prstGeom prst="rect">
            <a:avLst/>
          </a:prstGeom>
          <a:solidFill>
            <a:schemeClr val="accent1"/>
          </a:solidFill>
          <a:ln w="9525">
            <a:solidFill>
              <a:schemeClr val="tx1"/>
            </a:solidFill>
            <a:miter lim="800000"/>
            <a:headEnd/>
            <a:tailEnd/>
          </a:ln>
        </p:spPr>
        <p:txBody>
          <a:bodyPr wrap="none" anchor="ctr"/>
          <a:lstStyle/>
          <a:p>
            <a:pPr algn="ctr"/>
            <a:r>
              <a:rPr lang="cs-CZ" b="1"/>
              <a:t>ZPRACOVATEL</a:t>
            </a:r>
          </a:p>
        </p:txBody>
      </p:sp>
      <p:sp>
        <p:nvSpPr>
          <p:cNvPr id="60423" name="Rectangle 8"/>
          <p:cNvSpPr>
            <a:spLocks noChangeArrowheads="1"/>
          </p:cNvSpPr>
          <p:nvPr/>
        </p:nvSpPr>
        <p:spPr bwMode="auto">
          <a:xfrm>
            <a:off x="3059113" y="4581525"/>
            <a:ext cx="2447925" cy="647700"/>
          </a:xfrm>
          <a:prstGeom prst="rect">
            <a:avLst/>
          </a:prstGeom>
          <a:solidFill>
            <a:srgbClr val="FFCC99"/>
          </a:solidFill>
          <a:ln w="9525">
            <a:solidFill>
              <a:schemeClr val="tx1"/>
            </a:solidFill>
            <a:miter lim="800000"/>
            <a:headEnd/>
            <a:tailEnd/>
          </a:ln>
        </p:spPr>
        <p:txBody>
          <a:bodyPr wrap="none" anchor="ctr"/>
          <a:lstStyle/>
          <a:p>
            <a:pPr algn="ctr"/>
            <a:r>
              <a:rPr lang="cs-CZ" b="1"/>
              <a:t>PRACOVNÍ SKUPINA</a:t>
            </a:r>
          </a:p>
        </p:txBody>
      </p:sp>
      <p:sp>
        <p:nvSpPr>
          <p:cNvPr id="60424" name="Rectangle 9"/>
          <p:cNvSpPr>
            <a:spLocks noChangeArrowheads="1"/>
          </p:cNvSpPr>
          <p:nvPr/>
        </p:nvSpPr>
        <p:spPr bwMode="auto">
          <a:xfrm>
            <a:off x="5795963" y="4581525"/>
            <a:ext cx="2447925" cy="647700"/>
          </a:xfrm>
          <a:prstGeom prst="rect">
            <a:avLst/>
          </a:prstGeom>
          <a:solidFill>
            <a:srgbClr val="FFCC99"/>
          </a:solidFill>
          <a:ln w="9525">
            <a:solidFill>
              <a:schemeClr val="tx1"/>
            </a:solidFill>
            <a:miter lim="800000"/>
            <a:headEnd/>
            <a:tailEnd/>
          </a:ln>
        </p:spPr>
        <p:txBody>
          <a:bodyPr wrap="none" anchor="ctr"/>
          <a:lstStyle/>
          <a:p>
            <a:pPr algn="ctr"/>
            <a:r>
              <a:rPr lang="cs-CZ" b="1"/>
              <a:t>VEŘEJNOST</a:t>
            </a:r>
          </a:p>
        </p:txBody>
      </p:sp>
      <p:sp>
        <p:nvSpPr>
          <p:cNvPr id="60425" name="Rectangle 10"/>
          <p:cNvSpPr>
            <a:spLocks noChangeArrowheads="1"/>
          </p:cNvSpPr>
          <p:nvPr/>
        </p:nvSpPr>
        <p:spPr bwMode="auto">
          <a:xfrm>
            <a:off x="4500563" y="5805488"/>
            <a:ext cx="2447925" cy="647700"/>
          </a:xfrm>
          <a:prstGeom prst="rect">
            <a:avLst/>
          </a:prstGeom>
          <a:solidFill>
            <a:schemeClr val="accent1"/>
          </a:solidFill>
          <a:ln w="9525">
            <a:solidFill>
              <a:schemeClr val="tx1"/>
            </a:solidFill>
            <a:miter lim="800000"/>
            <a:headEnd/>
            <a:tailEnd/>
          </a:ln>
        </p:spPr>
        <p:txBody>
          <a:bodyPr wrap="none" anchor="ctr"/>
          <a:lstStyle/>
          <a:p>
            <a:pPr algn="ctr"/>
            <a:r>
              <a:rPr lang="cs-CZ" b="1"/>
              <a:t>ZASTUPITELSTVO</a:t>
            </a:r>
          </a:p>
        </p:txBody>
      </p:sp>
      <p:sp>
        <p:nvSpPr>
          <p:cNvPr id="60426" name="AutoShape 11"/>
          <p:cNvSpPr>
            <a:spLocks noChangeArrowheads="1"/>
          </p:cNvSpPr>
          <p:nvPr/>
        </p:nvSpPr>
        <p:spPr bwMode="auto">
          <a:xfrm>
            <a:off x="1763713" y="5373688"/>
            <a:ext cx="2087562" cy="360362"/>
          </a:xfrm>
          <a:prstGeom prst="curvedUpArrow">
            <a:avLst>
              <a:gd name="adj1" fmla="val 115859"/>
              <a:gd name="adj2" fmla="val 231718"/>
              <a:gd name="adj3" fmla="val 33333"/>
            </a:avLst>
          </a:prstGeom>
          <a:solidFill>
            <a:schemeClr val="accent1"/>
          </a:solidFill>
          <a:ln w="9525">
            <a:solidFill>
              <a:schemeClr val="tx1"/>
            </a:solidFill>
            <a:miter lim="800000"/>
            <a:headEnd/>
            <a:tailEnd/>
          </a:ln>
        </p:spPr>
        <p:txBody>
          <a:bodyPr wrap="none" anchor="ctr"/>
          <a:lstStyle/>
          <a:p>
            <a:endParaRPr lang="cs-CZ"/>
          </a:p>
        </p:txBody>
      </p:sp>
      <p:sp>
        <p:nvSpPr>
          <p:cNvPr id="60427" name="AutoShape 12"/>
          <p:cNvSpPr>
            <a:spLocks noChangeArrowheads="1"/>
          </p:cNvSpPr>
          <p:nvPr/>
        </p:nvSpPr>
        <p:spPr bwMode="auto">
          <a:xfrm>
            <a:off x="4859338" y="4149725"/>
            <a:ext cx="1944687" cy="215900"/>
          </a:xfrm>
          <a:prstGeom prst="curvedDownArrow">
            <a:avLst>
              <a:gd name="adj1" fmla="val 180147"/>
              <a:gd name="adj2" fmla="val 360294"/>
              <a:gd name="adj3" fmla="val 33333"/>
            </a:avLst>
          </a:prstGeom>
          <a:solidFill>
            <a:schemeClr val="accent1"/>
          </a:solidFill>
          <a:ln w="9525">
            <a:solidFill>
              <a:schemeClr val="tx1"/>
            </a:solidFill>
            <a:miter lim="800000"/>
            <a:headEnd/>
            <a:tailEnd/>
          </a:ln>
        </p:spPr>
        <p:txBody>
          <a:bodyPr wrap="none" anchor="ctr"/>
          <a:lstStyle/>
          <a:p>
            <a:endParaRPr lang="cs-CZ"/>
          </a:p>
        </p:txBody>
      </p:sp>
      <p:sp>
        <p:nvSpPr>
          <p:cNvPr id="60428" name="AutoShape 13"/>
          <p:cNvSpPr>
            <a:spLocks noChangeArrowheads="1"/>
          </p:cNvSpPr>
          <p:nvPr/>
        </p:nvSpPr>
        <p:spPr bwMode="auto">
          <a:xfrm>
            <a:off x="7092950" y="5373688"/>
            <a:ext cx="574675" cy="792162"/>
          </a:xfrm>
          <a:prstGeom prst="curvedLeftArrow">
            <a:avLst>
              <a:gd name="adj1" fmla="val 27569"/>
              <a:gd name="adj2" fmla="val 55138"/>
              <a:gd name="adj3" fmla="val 33333"/>
            </a:avLst>
          </a:prstGeom>
          <a:solidFill>
            <a:schemeClr val="accent1"/>
          </a:solidFill>
          <a:ln w="9525">
            <a:solidFill>
              <a:schemeClr val="tx1"/>
            </a:solidFill>
            <a:miter lim="800000"/>
            <a:headEnd/>
            <a:tailEnd/>
          </a:ln>
        </p:spPr>
        <p:txBody>
          <a:bodyPr wrap="none" anchor="ctr"/>
          <a:lstStyle/>
          <a:p>
            <a:endParaRPr lang="cs-CZ"/>
          </a:p>
        </p:txBody>
      </p:sp>
      <p:pic>
        <p:nvPicPr>
          <p:cNvPr id="6042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1" name="Rectangle 2"/>
          <p:cNvSpPr>
            <a:spLocks noGrp="1" noChangeArrowheads="1"/>
          </p:cNvSpPr>
          <p:nvPr>
            <p:ph type="title" idx="4294967295"/>
          </p:nvPr>
        </p:nvSpPr>
        <p:spPr>
          <a:xfrm>
            <a:off x="285750" y="285750"/>
            <a:ext cx="8229600" cy="479425"/>
          </a:xfrm>
        </p:spPr>
        <p:txBody>
          <a:bodyPr anchor="b"/>
          <a:lstStyle/>
          <a:p>
            <a:pPr eaLnBrk="1" hangingPunct="1"/>
            <a:r>
              <a:rPr lang="cs-CZ" sz="2400" b="1" smtClean="0"/>
              <a:t>PROCES VYHODNOCENÍ ANALÝZY</a:t>
            </a:r>
            <a:r>
              <a:rPr lang="cs-CZ" sz="3900" b="1" smtClean="0"/>
              <a:t> </a:t>
            </a:r>
            <a:endParaRPr lang="cs-CZ" sz="3900" b="1" u="sng" smtClean="0"/>
          </a:p>
        </p:txBody>
      </p:sp>
      <p:sp>
        <p:nvSpPr>
          <p:cNvPr id="61442" name="Rectangle 3"/>
          <p:cNvSpPr>
            <a:spLocks noGrp="1" noChangeArrowheads="1"/>
          </p:cNvSpPr>
          <p:nvPr>
            <p:ph type="body" idx="4294967295"/>
          </p:nvPr>
        </p:nvSpPr>
        <p:spPr>
          <a:xfrm>
            <a:off x="395288" y="908050"/>
            <a:ext cx="8064500" cy="5761038"/>
          </a:xfrm>
        </p:spPr>
        <p:txBody>
          <a:bodyPr/>
          <a:lstStyle/>
          <a:p>
            <a:pPr marL="609600" indent="-609600" eaLnBrk="1" hangingPunct="1">
              <a:lnSpc>
                <a:spcPct val="90000"/>
              </a:lnSpc>
              <a:buFontTx/>
              <a:buNone/>
            </a:pPr>
            <a:r>
              <a:rPr lang="cs-CZ" sz="2000" b="1" u="sng" smtClean="0">
                <a:solidFill>
                  <a:schemeClr val="hlink"/>
                </a:solidFill>
              </a:rPr>
              <a:t>Varianta komplexní</a:t>
            </a:r>
          </a:p>
          <a:p>
            <a:pPr marL="609600" indent="-609600" eaLnBrk="1" hangingPunct="1">
              <a:lnSpc>
                <a:spcPct val="90000"/>
              </a:lnSpc>
              <a:buFontTx/>
              <a:buChar char="-"/>
            </a:pPr>
            <a:r>
              <a:rPr lang="cs-CZ" sz="2000" smtClean="0"/>
              <a:t>zpracovatel (odborné analytické výstupy, zajištění datové podpory, vzájemných vazeb a souvislostí, specifikace příčin vývoje, věcná argumentace a doporučení pro obec / region; VNĚJŠÍ POHLED)</a:t>
            </a:r>
          </a:p>
          <a:p>
            <a:pPr marL="609600" indent="-609600" eaLnBrk="1" hangingPunct="1">
              <a:lnSpc>
                <a:spcPct val="90000"/>
              </a:lnSpc>
              <a:buFontTx/>
              <a:buChar char="-"/>
            </a:pPr>
            <a:r>
              <a:rPr lang="cs-CZ" sz="2000" smtClean="0"/>
              <a:t>pracovní skupina (oponentura zpracovatelských závěrů, vlastní názory z oblasti, kterou členové pracovní skupiny reprezentují, VNITŘNÍ POHLED)</a:t>
            </a:r>
          </a:p>
          <a:p>
            <a:pPr marL="609600" indent="-609600" eaLnBrk="1" hangingPunct="1">
              <a:lnSpc>
                <a:spcPct val="90000"/>
              </a:lnSpc>
              <a:buFontTx/>
              <a:buChar char="-"/>
            </a:pPr>
            <a:r>
              <a:rPr lang="cs-CZ" sz="2000" smtClean="0"/>
              <a:t>veřejnost (promítnutí individuálních potřeb a požadavků)</a:t>
            </a:r>
          </a:p>
          <a:p>
            <a:pPr marL="609600" indent="-609600" eaLnBrk="1" hangingPunct="1">
              <a:lnSpc>
                <a:spcPct val="90000"/>
              </a:lnSpc>
              <a:buFontTx/>
              <a:buChar char="-"/>
            </a:pPr>
            <a:r>
              <a:rPr lang="cs-CZ" sz="2000" b="1" smtClean="0"/>
              <a:t>zastupitelstvo</a:t>
            </a:r>
            <a:r>
              <a:rPr lang="cs-CZ" sz="2000" smtClean="0"/>
              <a:t> (zastupuje názory skupin voličů, rozhodovací odpovědnost, vůle ke konsenzuálním řešením, vůle reprezentovat přijaté rozhodnutí</a:t>
            </a:r>
          </a:p>
          <a:p>
            <a:pPr marL="609600" indent="-609600" eaLnBrk="1" hangingPunct="1">
              <a:lnSpc>
                <a:spcPct val="90000"/>
              </a:lnSpc>
              <a:buFontTx/>
              <a:buNone/>
            </a:pPr>
            <a:endParaRPr lang="cs-CZ" sz="2000" smtClean="0"/>
          </a:p>
          <a:p>
            <a:pPr marL="609600" indent="-609600" eaLnBrk="1" hangingPunct="1">
              <a:lnSpc>
                <a:spcPct val="90000"/>
              </a:lnSpc>
              <a:buFontTx/>
              <a:buNone/>
            </a:pPr>
            <a:r>
              <a:rPr lang="cs-CZ" sz="2000" u="sng" smtClean="0"/>
              <a:t>METODY HODNOCENÍ – dle jednotlivých aktérů</a:t>
            </a:r>
            <a:r>
              <a:rPr lang="cs-CZ" sz="2000" smtClean="0"/>
              <a:t> </a:t>
            </a:r>
          </a:p>
          <a:p>
            <a:pPr marL="609600" indent="-609600" eaLnBrk="1" hangingPunct="1">
              <a:lnSpc>
                <a:spcPct val="90000"/>
              </a:lnSpc>
              <a:buFontTx/>
              <a:buNone/>
            </a:pPr>
            <a:endParaRPr lang="cs-CZ" sz="2000" smtClean="0"/>
          </a:p>
          <a:p>
            <a:pPr marL="609600" indent="-609600" eaLnBrk="1" hangingPunct="1">
              <a:lnSpc>
                <a:spcPct val="90000"/>
              </a:lnSpc>
              <a:buFontTx/>
              <a:buNone/>
            </a:pPr>
            <a:r>
              <a:rPr lang="cs-CZ" sz="2000" smtClean="0"/>
              <a:t>pracovní skupina – diskuse, statistické metody hodnocení</a:t>
            </a:r>
          </a:p>
          <a:p>
            <a:pPr marL="609600" indent="-609600" eaLnBrk="1" hangingPunct="1">
              <a:lnSpc>
                <a:spcPct val="90000"/>
              </a:lnSpc>
              <a:buFontTx/>
              <a:buNone/>
            </a:pPr>
            <a:r>
              <a:rPr lang="cs-CZ" sz="2000" smtClean="0"/>
              <a:t>veřejnost – diskusní fóra, ankety, dotazníky, místní referendum, apod.</a:t>
            </a:r>
          </a:p>
          <a:p>
            <a:pPr marL="609600" indent="-609600" eaLnBrk="1" hangingPunct="1">
              <a:lnSpc>
                <a:spcPct val="90000"/>
              </a:lnSpc>
              <a:buFontTx/>
              <a:buNone/>
            </a:pPr>
            <a:r>
              <a:rPr lang="cs-CZ" sz="2000" smtClean="0"/>
              <a:t>zastupitelstvo – většinové hlasování, statistické metody hodnocení</a:t>
            </a:r>
          </a:p>
        </p:txBody>
      </p:sp>
      <p:sp>
        <p:nvSpPr>
          <p:cNvPr id="61443" name="AutoShape 4"/>
          <p:cNvSpPr>
            <a:spLocks noChangeArrowheads="1"/>
          </p:cNvSpPr>
          <p:nvPr/>
        </p:nvSpPr>
        <p:spPr bwMode="auto">
          <a:xfrm>
            <a:off x="6877050" y="4581525"/>
            <a:ext cx="431800" cy="863600"/>
          </a:xfrm>
          <a:prstGeom prst="curvedLeftArrow">
            <a:avLst>
              <a:gd name="adj1" fmla="val 40000"/>
              <a:gd name="adj2" fmla="val 80000"/>
              <a:gd name="adj3" fmla="val 33333"/>
            </a:avLst>
          </a:prstGeom>
          <a:solidFill>
            <a:schemeClr val="accent1"/>
          </a:solidFill>
          <a:ln w="9525">
            <a:solidFill>
              <a:schemeClr val="tx1"/>
            </a:solidFill>
            <a:miter lim="800000"/>
            <a:headEnd/>
            <a:tailEnd/>
          </a:ln>
        </p:spPr>
        <p:txBody>
          <a:bodyPr wrap="none" anchor="ctr"/>
          <a:lstStyle/>
          <a:p>
            <a:endParaRPr lang="cs-CZ"/>
          </a:p>
        </p:txBody>
      </p:sp>
      <p:pic>
        <p:nvPicPr>
          <p:cNvPr id="61444"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5" name="Rectangle 2"/>
          <p:cNvSpPr>
            <a:spLocks noGrp="1" noChangeArrowheads="1"/>
          </p:cNvSpPr>
          <p:nvPr>
            <p:ph type="title" idx="4294967295"/>
          </p:nvPr>
        </p:nvSpPr>
        <p:spPr>
          <a:xfrm>
            <a:off x="285750" y="285750"/>
            <a:ext cx="8229600" cy="479425"/>
          </a:xfrm>
        </p:spPr>
        <p:txBody>
          <a:bodyPr anchor="b"/>
          <a:lstStyle/>
          <a:p>
            <a:pPr eaLnBrk="1" hangingPunct="1"/>
            <a:r>
              <a:rPr lang="cs-CZ" sz="2400" b="1" smtClean="0"/>
              <a:t>REGIONÁLNÍ ROZVOJ – NÁVRHOVÁ ČÁST</a:t>
            </a:r>
            <a:endParaRPr lang="cs-CZ" sz="2400" b="1" u="sng" smtClean="0"/>
          </a:p>
        </p:txBody>
      </p:sp>
      <p:sp>
        <p:nvSpPr>
          <p:cNvPr id="62466" name="Rectangle 3"/>
          <p:cNvSpPr>
            <a:spLocks noGrp="1" noChangeArrowheads="1"/>
          </p:cNvSpPr>
          <p:nvPr>
            <p:ph type="body" idx="4294967295"/>
          </p:nvPr>
        </p:nvSpPr>
        <p:spPr>
          <a:xfrm>
            <a:off x="323850" y="981075"/>
            <a:ext cx="8064500" cy="5286375"/>
          </a:xfrm>
        </p:spPr>
        <p:txBody>
          <a:bodyPr/>
          <a:lstStyle/>
          <a:p>
            <a:pPr marL="609600" indent="-609600" eaLnBrk="1" hangingPunct="1">
              <a:lnSpc>
                <a:spcPct val="90000"/>
              </a:lnSpc>
              <a:buFontTx/>
              <a:buNone/>
            </a:pPr>
            <a:r>
              <a:rPr lang="cs-CZ" sz="2000" b="1" u="sng" smtClean="0">
                <a:solidFill>
                  <a:schemeClr val="hlink"/>
                </a:solidFill>
              </a:rPr>
              <a:t>Význam, poslání</a:t>
            </a:r>
          </a:p>
          <a:p>
            <a:pPr marL="609600" indent="-609600" eaLnBrk="1" hangingPunct="1">
              <a:lnSpc>
                <a:spcPct val="90000"/>
              </a:lnSpc>
              <a:buFontTx/>
              <a:buNone/>
            </a:pPr>
            <a:endParaRPr lang="cs-CZ" sz="2000" b="1" u="sng" smtClean="0">
              <a:solidFill>
                <a:schemeClr val="hlink"/>
              </a:solidFill>
            </a:endParaRPr>
          </a:p>
          <a:p>
            <a:pPr marL="609600" indent="-609600" algn="just" eaLnBrk="1" hangingPunct="1">
              <a:lnSpc>
                <a:spcPct val="90000"/>
              </a:lnSpc>
              <a:buFontTx/>
              <a:buChar char="-"/>
            </a:pPr>
            <a:r>
              <a:rPr lang="cs-CZ" sz="2000" smtClean="0"/>
              <a:t>podklad pro konkrétní </a:t>
            </a:r>
            <a:r>
              <a:rPr lang="cs-CZ" sz="2000" b="1" smtClean="0">
                <a:solidFill>
                  <a:srgbClr val="C00000"/>
                </a:solidFill>
              </a:rPr>
              <a:t>rozhodování</a:t>
            </a:r>
            <a:r>
              <a:rPr lang="cs-CZ" sz="2000" smtClean="0"/>
              <a:t> orgánů obce o jednotlivých rozvojových záměrech</a:t>
            </a:r>
          </a:p>
          <a:p>
            <a:pPr marL="609600" indent="-609600" algn="just" eaLnBrk="1" hangingPunct="1">
              <a:lnSpc>
                <a:spcPct val="90000"/>
              </a:lnSpc>
              <a:buFontTx/>
              <a:buChar char="-"/>
            </a:pPr>
            <a:r>
              <a:rPr lang="cs-CZ" sz="2000" b="1" smtClean="0">
                <a:solidFill>
                  <a:srgbClr val="C00000"/>
                </a:solidFill>
              </a:rPr>
              <a:t>podpůrný a stabilizující prvek</a:t>
            </a:r>
            <a:r>
              <a:rPr lang="cs-CZ" sz="2000" smtClean="0"/>
              <a:t> ve vztahu obyvatel obce, podnikatelských subjektů, spolků a obce samotné z hlediska určitého, předem definovaného, směrování rozvojových aktivit </a:t>
            </a:r>
          </a:p>
          <a:p>
            <a:pPr marL="609600" indent="-609600" algn="just" eaLnBrk="1" hangingPunct="1">
              <a:lnSpc>
                <a:spcPct val="90000"/>
              </a:lnSpc>
              <a:buFontTx/>
              <a:buChar char="-"/>
            </a:pPr>
            <a:r>
              <a:rPr lang="cs-CZ" sz="2000" smtClean="0"/>
              <a:t>promítnutí </a:t>
            </a:r>
            <a:r>
              <a:rPr lang="cs-CZ" sz="2000" b="1" smtClean="0">
                <a:solidFill>
                  <a:srgbClr val="C00000"/>
                </a:solidFill>
              </a:rPr>
              <a:t>individuálních potřeb a požadavků</a:t>
            </a:r>
            <a:endParaRPr lang="cs-CZ" sz="2000" smtClean="0">
              <a:solidFill>
                <a:srgbClr val="C00000"/>
              </a:solidFill>
            </a:endParaRPr>
          </a:p>
          <a:p>
            <a:pPr marL="609600" indent="-609600" algn="just" eaLnBrk="1" hangingPunct="1">
              <a:lnSpc>
                <a:spcPct val="90000"/>
              </a:lnSpc>
              <a:buFontTx/>
              <a:buChar char="-"/>
            </a:pPr>
            <a:r>
              <a:rPr lang="cs-CZ" sz="2000" smtClean="0"/>
              <a:t>nastavení </a:t>
            </a:r>
            <a:r>
              <a:rPr lang="cs-CZ" sz="2000" b="1" smtClean="0">
                <a:solidFill>
                  <a:srgbClr val="C00000"/>
                </a:solidFill>
              </a:rPr>
              <a:t>základních trendů rozvoje obce</a:t>
            </a:r>
            <a:r>
              <a:rPr lang="cs-CZ" sz="2000" smtClean="0"/>
              <a:t>, doplněných o návrh konkrétních realizačních kroků, by mělo napomoci dalšímu pozitivnímu socioekonomickému rozvoji obce s ohledem na rozvoj všech jeho částí</a:t>
            </a:r>
          </a:p>
          <a:p>
            <a:pPr marL="609600" indent="-609600" algn="just" eaLnBrk="1" hangingPunct="1">
              <a:lnSpc>
                <a:spcPct val="90000"/>
              </a:lnSpc>
              <a:buFontTx/>
              <a:buChar char="-"/>
            </a:pPr>
            <a:r>
              <a:rPr lang="cs-CZ" sz="2000" b="1" smtClean="0">
                <a:solidFill>
                  <a:srgbClr val="C00000"/>
                </a:solidFill>
              </a:rPr>
              <a:t>výběr podstatných rozvojových směrů a impulsů</a:t>
            </a:r>
            <a:r>
              <a:rPr lang="cs-CZ" sz="2000" smtClean="0"/>
              <a:t> s cílem zajistit udržitelnost rozvoje, maximální efektivnost realizovaných záměrů, vyšší přidanou hodnotu (ekonomickou, společenskou), maximální pozitivní multiplikační efekty a externality</a:t>
            </a:r>
          </a:p>
          <a:p>
            <a:pPr marL="609600" indent="-609600" eaLnBrk="1" hangingPunct="1">
              <a:lnSpc>
                <a:spcPct val="90000"/>
              </a:lnSpc>
              <a:buFontTx/>
              <a:buNone/>
            </a:pPr>
            <a:endParaRPr lang="cs-CZ" sz="2000" smtClean="0"/>
          </a:p>
        </p:txBody>
      </p:sp>
      <p:pic>
        <p:nvPicPr>
          <p:cNvPr id="6246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89" name="Rectangle 2"/>
          <p:cNvSpPr>
            <a:spLocks noGrp="1" noChangeArrowheads="1"/>
          </p:cNvSpPr>
          <p:nvPr>
            <p:ph type="title" idx="4294967295"/>
          </p:nvPr>
        </p:nvSpPr>
        <p:spPr>
          <a:xfrm>
            <a:off x="285750" y="285750"/>
            <a:ext cx="8229600" cy="479425"/>
          </a:xfrm>
        </p:spPr>
        <p:txBody>
          <a:bodyPr anchor="b"/>
          <a:lstStyle/>
          <a:p>
            <a:pPr eaLnBrk="1" hangingPunct="1"/>
            <a:r>
              <a:rPr lang="cs-CZ" sz="2400" b="1" smtClean="0"/>
              <a:t>REGIONÁLNÍ ROZVOJ - NÁVRHOVÁ ČÁST</a:t>
            </a:r>
            <a:endParaRPr lang="cs-CZ" sz="2400" b="1" u="sng" smtClean="0"/>
          </a:p>
        </p:txBody>
      </p:sp>
      <p:sp>
        <p:nvSpPr>
          <p:cNvPr id="63490" name="Rectangle 3"/>
          <p:cNvSpPr>
            <a:spLocks noGrp="1" noChangeArrowheads="1"/>
          </p:cNvSpPr>
          <p:nvPr>
            <p:ph type="body" idx="4294967295"/>
          </p:nvPr>
        </p:nvSpPr>
        <p:spPr>
          <a:xfrm>
            <a:off x="500063" y="928688"/>
            <a:ext cx="8064500" cy="5761037"/>
          </a:xfrm>
        </p:spPr>
        <p:txBody>
          <a:bodyPr/>
          <a:lstStyle/>
          <a:p>
            <a:pPr marL="609600" indent="-609600" eaLnBrk="1" hangingPunct="1">
              <a:lnSpc>
                <a:spcPct val="90000"/>
              </a:lnSpc>
              <a:buFontTx/>
              <a:buNone/>
            </a:pPr>
            <a:r>
              <a:rPr lang="cs-CZ" sz="2000" b="1" u="sng" smtClean="0">
                <a:solidFill>
                  <a:schemeClr val="hlink"/>
                </a:solidFill>
              </a:rPr>
              <a:t>Návrhová část programu rozvoje</a:t>
            </a:r>
          </a:p>
          <a:p>
            <a:pPr marL="609600" indent="-609600" eaLnBrk="1" hangingPunct="1">
              <a:lnSpc>
                <a:spcPct val="90000"/>
              </a:lnSpc>
              <a:buFontTx/>
              <a:buChar char="-"/>
            </a:pPr>
            <a:r>
              <a:rPr lang="cs-CZ" sz="2000" smtClean="0"/>
              <a:t>identifikace hlavních rozvojových faktorů</a:t>
            </a:r>
          </a:p>
          <a:p>
            <a:pPr marL="609600" indent="-609600" eaLnBrk="1" hangingPunct="1">
              <a:lnSpc>
                <a:spcPct val="90000"/>
              </a:lnSpc>
              <a:buFontTx/>
              <a:buChar char="-"/>
            </a:pPr>
            <a:r>
              <a:rPr lang="cs-CZ" sz="2000" smtClean="0"/>
              <a:t>formulace a specifikace cílů regionálního rozvoje</a:t>
            </a:r>
          </a:p>
          <a:p>
            <a:pPr marL="609600" indent="-609600" eaLnBrk="1" hangingPunct="1">
              <a:lnSpc>
                <a:spcPct val="90000"/>
              </a:lnSpc>
              <a:buFontTx/>
              <a:buChar char="-"/>
            </a:pPr>
            <a:r>
              <a:rPr lang="cs-CZ" sz="2000" smtClean="0"/>
              <a:t>stanovení priorit regionálního rozvoje</a:t>
            </a:r>
          </a:p>
          <a:p>
            <a:pPr marL="609600" indent="-609600" eaLnBrk="1" hangingPunct="1">
              <a:lnSpc>
                <a:spcPct val="90000"/>
              </a:lnSpc>
              <a:buFontTx/>
              <a:buChar char="-"/>
            </a:pPr>
            <a:r>
              <a:rPr lang="cs-CZ" sz="2000" smtClean="0"/>
              <a:t>definování postupu naplňování stanovených cílů</a:t>
            </a:r>
          </a:p>
          <a:p>
            <a:pPr marL="609600" indent="-609600" eaLnBrk="1" hangingPunct="1">
              <a:lnSpc>
                <a:spcPct val="90000"/>
              </a:lnSpc>
              <a:buFontTx/>
              <a:buNone/>
            </a:pPr>
            <a:endParaRPr lang="cs-CZ" sz="2800" smtClean="0"/>
          </a:p>
          <a:p>
            <a:pPr marL="609600" indent="-609600" eaLnBrk="1" hangingPunct="1">
              <a:lnSpc>
                <a:spcPct val="90000"/>
              </a:lnSpc>
              <a:buFontTx/>
              <a:buNone/>
            </a:pPr>
            <a:endParaRPr lang="cs-CZ" sz="2800" smtClean="0"/>
          </a:p>
          <a:p>
            <a:pPr marL="609600" indent="-609600" eaLnBrk="1" hangingPunct="1">
              <a:lnSpc>
                <a:spcPct val="90000"/>
              </a:lnSpc>
              <a:buFontTx/>
              <a:buNone/>
            </a:pPr>
            <a:endParaRPr lang="cs-CZ" sz="2800" smtClean="0"/>
          </a:p>
          <a:p>
            <a:pPr marL="609600" indent="-609600" eaLnBrk="1" hangingPunct="1">
              <a:lnSpc>
                <a:spcPct val="90000"/>
              </a:lnSpc>
              <a:buFontTx/>
              <a:buNone/>
            </a:pPr>
            <a:endParaRPr lang="cs-CZ" sz="2800" smtClean="0"/>
          </a:p>
        </p:txBody>
      </p:sp>
      <p:sp>
        <p:nvSpPr>
          <p:cNvPr id="5" name="Obdélník 4"/>
          <p:cNvSpPr/>
          <p:nvPr/>
        </p:nvSpPr>
        <p:spPr>
          <a:xfrm>
            <a:off x="785813" y="2857500"/>
            <a:ext cx="1857375" cy="500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ANALÝZA</a:t>
            </a:r>
          </a:p>
        </p:txBody>
      </p:sp>
      <p:sp>
        <p:nvSpPr>
          <p:cNvPr id="6" name="Obdélník 5"/>
          <p:cNvSpPr/>
          <p:nvPr/>
        </p:nvSpPr>
        <p:spPr>
          <a:xfrm>
            <a:off x="3429000" y="2928938"/>
            <a:ext cx="1857375" cy="5000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SYNTÉZA</a:t>
            </a:r>
          </a:p>
        </p:txBody>
      </p:sp>
      <p:sp>
        <p:nvSpPr>
          <p:cNvPr id="7" name="Obdélník 6"/>
          <p:cNvSpPr/>
          <p:nvPr/>
        </p:nvSpPr>
        <p:spPr>
          <a:xfrm>
            <a:off x="6072188" y="3000375"/>
            <a:ext cx="1857375" cy="500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KONCEPCE</a:t>
            </a:r>
          </a:p>
        </p:txBody>
      </p:sp>
      <p:sp>
        <p:nvSpPr>
          <p:cNvPr id="8" name="Šipka doprava 7"/>
          <p:cNvSpPr/>
          <p:nvPr/>
        </p:nvSpPr>
        <p:spPr>
          <a:xfrm>
            <a:off x="2714625" y="3071813"/>
            <a:ext cx="642938"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9" name="Šipka doprava 8"/>
          <p:cNvSpPr/>
          <p:nvPr/>
        </p:nvSpPr>
        <p:spPr>
          <a:xfrm>
            <a:off x="5429250" y="3071813"/>
            <a:ext cx="500063"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10" name="Elipsa 9"/>
          <p:cNvSpPr/>
          <p:nvPr/>
        </p:nvSpPr>
        <p:spPr>
          <a:xfrm>
            <a:off x="1357313" y="3571875"/>
            <a:ext cx="2286000" cy="10715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Strategická úroveň</a:t>
            </a:r>
          </a:p>
        </p:txBody>
      </p:sp>
      <p:sp>
        <p:nvSpPr>
          <p:cNvPr id="11" name="Elipsa 10"/>
          <p:cNvSpPr/>
          <p:nvPr/>
        </p:nvSpPr>
        <p:spPr>
          <a:xfrm>
            <a:off x="3429000" y="4500563"/>
            <a:ext cx="2286000" cy="10715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Taktická úroveň</a:t>
            </a:r>
          </a:p>
        </p:txBody>
      </p:sp>
      <p:sp>
        <p:nvSpPr>
          <p:cNvPr id="12" name="Elipsa 11"/>
          <p:cNvSpPr/>
          <p:nvPr/>
        </p:nvSpPr>
        <p:spPr>
          <a:xfrm>
            <a:off x="5500688" y="5357813"/>
            <a:ext cx="2286000" cy="10715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Operativní úroveň</a:t>
            </a:r>
          </a:p>
        </p:txBody>
      </p:sp>
      <p:cxnSp>
        <p:nvCxnSpPr>
          <p:cNvPr id="14" name="Přímá spojovací šipka 13"/>
          <p:cNvCxnSpPr/>
          <p:nvPr/>
        </p:nvCxnSpPr>
        <p:spPr>
          <a:xfrm rot="10800000" flipV="1">
            <a:off x="3643313" y="3286125"/>
            <a:ext cx="2571750"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Přímá spojovací šipka 15"/>
          <p:cNvCxnSpPr/>
          <p:nvPr/>
        </p:nvCxnSpPr>
        <p:spPr>
          <a:xfrm rot="5400000">
            <a:off x="5464969" y="3321844"/>
            <a:ext cx="1214438"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Přímá spojovací šipka 17"/>
          <p:cNvCxnSpPr/>
          <p:nvPr/>
        </p:nvCxnSpPr>
        <p:spPr>
          <a:xfrm rot="5400000">
            <a:off x="6107907" y="4250531"/>
            <a:ext cx="193040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Šipka ohnutá nahoru 19"/>
          <p:cNvSpPr/>
          <p:nvPr/>
        </p:nvSpPr>
        <p:spPr>
          <a:xfrm rot="5400000">
            <a:off x="2464594" y="4750594"/>
            <a:ext cx="571500" cy="64293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21" name="Šipka ohnutá nahoru 20"/>
          <p:cNvSpPr/>
          <p:nvPr/>
        </p:nvSpPr>
        <p:spPr>
          <a:xfrm rot="5400000">
            <a:off x="4679157" y="5679281"/>
            <a:ext cx="571500" cy="642937"/>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63504"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3" name="Rectangle 2"/>
          <p:cNvSpPr>
            <a:spLocks noGrp="1" noChangeArrowheads="1"/>
          </p:cNvSpPr>
          <p:nvPr>
            <p:ph type="title" idx="4294967295"/>
          </p:nvPr>
        </p:nvSpPr>
        <p:spPr>
          <a:xfrm>
            <a:off x="323850" y="0"/>
            <a:ext cx="8229600" cy="479425"/>
          </a:xfrm>
        </p:spPr>
        <p:txBody>
          <a:bodyPr anchor="b"/>
          <a:lstStyle/>
          <a:p>
            <a:pPr eaLnBrk="1" hangingPunct="1"/>
            <a:r>
              <a:rPr lang="cs-CZ" sz="2400" b="1" smtClean="0"/>
              <a:t>TVORBA NÁVRHU – STRATEGICKÁ ÚROVEŇ</a:t>
            </a:r>
            <a:endParaRPr lang="cs-CZ" sz="2400" b="1" u="sng" smtClean="0"/>
          </a:p>
        </p:txBody>
      </p:sp>
      <p:sp>
        <p:nvSpPr>
          <p:cNvPr id="64514" name="Rectangle 3"/>
          <p:cNvSpPr>
            <a:spLocks noGrp="1" noChangeArrowheads="1"/>
          </p:cNvSpPr>
          <p:nvPr>
            <p:ph type="body" idx="4294967295"/>
          </p:nvPr>
        </p:nvSpPr>
        <p:spPr>
          <a:xfrm>
            <a:off x="395288" y="476250"/>
            <a:ext cx="8064500" cy="5949950"/>
          </a:xfrm>
        </p:spPr>
        <p:txBody>
          <a:bodyPr/>
          <a:lstStyle/>
          <a:p>
            <a:pPr marL="609600" indent="-609600" eaLnBrk="1" hangingPunct="1">
              <a:lnSpc>
                <a:spcPct val="90000"/>
              </a:lnSpc>
              <a:buFontTx/>
              <a:buNone/>
            </a:pPr>
            <a:r>
              <a:rPr lang="cs-CZ" sz="2000" b="1" u="sng" smtClean="0">
                <a:solidFill>
                  <a:schemeClr val="hlink"/>
                </a:solidFill>
              </a:rPr>
              <a:t>Vize</a:t>
            </a:r>
          </a:p>
          <a:p>
            <a:pPr marL="609600" indent="-609600" eaLnBrk="1" hangingPunct="1">
              <a:lnSpc>
                <a:spcPct val="90000"/>
              </a:lnSpc>
              <a:buFontTx/>
              <a:buChar char="-"/>
            </a:pPr>
            <a:r>
              <a:rPr lang="cs-CZ" sz="2000" smtClean="0"/>
              <a:t>obecně: vidina, vidění budoucnosti, představa budoucnosti</a:t>
            </a:r>
          </a:p>
          <a:p>
            <a:pPr marL="609600" indent="-609600" eaLnBrk="1" hangingPunct="1">
              <a:lnSpc>
                <a:spcPct val="90000"/>
              </a:lnSpc>
              <a:buFontTx/>
              <a:buChar char="-"/>
            </a:pPr>
            <a:r>
              <a:rPr lang="cs-CZ" sz="2000" smtClean="0"/>
              <a:t>definice cílového stavu regionálního rozvoje řešeného území v navrhovaném strategickém horizontu (nadčasová, ambiciózní)</a:t>
            </a:r>
          </a:p>
          <a:p>
            <a:pPr marL="609600" indent="-609600" eaLnBrk="1" hangingPunct="1">
              <a:lnSpc>
                <a:spcPct val="90000"/>
              </a:lnSpc>
              <a:buFontTx/>
              <a:buChar char="-"/>
            </a:pPr>
            <a:r>
              <a:rPr lang="cs-CZ" sz="2000" smtClean="0"/>
              <a:t>doporučené metody: brainstorming, metoda Delphi</a:t>
            </a:r>
          </a:p>
          <a:p>
            <a:pPr marL="609600" indent="-609600" eaLnBrk="1" hangingPunct="1">
              <a:lnSpc>
                <a:spcPct val="90000"/>
              </a:lnSpc>
              <a:buFontTx/>
              <a:buChar char="-"/>
            </a:pPr>
            <a:endParaRPr lang="cs-CZ" sz="2000" smtClean="0"/>
          </a:p>
          <a:p>
            <a:pPr marL="609600" indent="-609600" eaLnBrk="1" hangingPunct="1">
              <a:lnSpc>
                <a:spcPct val="90000"/>
              </a:lnSpc>
              <a:buFontTx/>
              <a:buNone/>
            </a:pPr>
            <a:r>
              <a:rPr lang="cs-CZ" sz="2000" b="1" smtClean="0">
                <a:solidFill>
                  <a:srgbClr val="C00000"/>
                </a:solidFill>
              </a:rPr>
              <a:t>Citát: „Je lepší mířit ke hvězdám a minout, než mířit na</a:t>
            </a:r>
          </a:p>
          <a:p>
            <a:pPr marL="609600" indent="-609600" eaLnBrk="1" hangingPunct="1">
              <a:lnSpc>
                <a:spcPct val="90000"/>
              </a:lnSpc>
              <a:buFontTx/>
              <a:buNone/>
            </a:pPr>
            <a:r>
              <a:rPr lang="cs-CZ" sz="2000" b="1" smtClean="0">
                <a:solidFill>
                  <a:srgbClr val="C00000"/>
                </a:solidFill>
              </a:rPr>
              <a:t>kupu hnoje a trefit se.“</a:t>
            </a:r>
            <a:endParaRPr lang="cs-CZ" sz="2000" smtClean="0">
              <a:solidFill>
                <a:srgbClr val="C00000"/>
              </a:solidFill>
            </a:endParaRPr>
          </a:p>
          <a:p>
            <a:pPr marL="609600" indent="-609600" eaLnBrk="1" hangingPunct="1">
              <a:lnSpc>
                <a:spcPct val="90000"/>
              </a:lnSpc>
              <a:buFontTx/>
              <a:buChar char="-"/>
            </a:pPr>
            <a:endParaRPr lang="cs-CZ" sz="2000" smtClean="0"/>
          </a:p>
          <a:p>
            <a:pPr marL="609600" indent="-609600" eaLnBrk="1" hangingPunct="1">
              <a:lnSpc>
                <a:spcPct val="90000"/>
              </a:lnSpc>
              <a:buFontTx/>
              <a:buNone/>
            </a:pPr>
            <a:r>
              <a:rPr lang="cs-CZ" sz="2000" b="1" u="sng" smtClean="0">
                <a:solidFill>
                  <a:schemeClr val="hlink"/>
                </a:solidFill>
              </a:rPr>
              <a:t>Strategické cíle</a:t>
            </a:r>
          </a:p>
          <a:p>
            <a:pPr marL="609600" indent="-609600" eaLnBrk="1" hangingPunct="1">
              <a:lnSpc>
                <a:spcPct val="90000"/>
              </a:lnSpc>
              <a:buFontTx/>
              <a:buChar char="-"/>
            </a:pPr>
            <a:r>
              <a:rPr lang="cs-CZ" sz="2000" smtClean="0"/>
              <a:t>cíle definované v dlouhodobém horizontu</a:t>
            </a:r>
          </a:p>
          <a:p>
            <a:pPr marL="609600" indent="-609600" eaLnBrk="1" hangingPunct="1">
              <a:lnSpc>
                <a:spcPct val="90000"/>
              </a:lnSpc>
              <a:buFontTx/>
              <a:buChar char="-"/>
            </a:pPr>
            <a:r>
              <a:rPr lang="cs-CZ" sz="2000" smtClean="0"/>
              <a:t>vhodný je menší počet cílů</a:t>
            </a:r>
          </a:p>
          <a:p>
            <a:pPr marL="609600" indent="-609600" eaLnBrk="1" hangingPunct="1">
              <a:lnSpc>
                <a:spcPct val="90000"/>
              </a:lnSpc>
              <a:buFontTx/>
              <a:buChar char="-"/>
            </a:pPr>
            <a:r>
              <a:rPr lang="cs-CZ" sz="2000" smtClean="0"/>
              <a:t>možná kombinaci → klíčový strategický cíl (komplexní, globální) a dílčí strategické cíle</a:t>
            </a:r>
          </a:p>
          <a:p>
            <a:pPr marL="609600" indent="-609600" eaLnBrk="1" hangingPunct="1">
              <a:lnSpc>
                <a:spcPct val="90000"/>
              </a:lnSpc>
              <a:buFontTx/>
              <a:buChar char="-"/>
            </a:pPr>
            <a:r>
              <a:rPr lang="cs-CZ" sz="2000" smtClean="0"/>
              <a:t>cíle musí být reálné, v návrhovém období dosažitelné a měřitelné / hodnotitelné</a:t>
            </a:r>
          </a:p>
          <a:p>
            <a:pPr marL="609600" indent="-609600" eaLnBrk="1" hangingPunct="1">
              <a:lnSpc>
                <a:spcPct val="90000"/>
              </a:lnSpc>
              <a:buFontTx/>
              <a:buChar char="-"/>
            </a:pPr>
            <a:r>
              <a:rPr lang="cs-CZ" sz="2000" smtClean="0"/>
              <a:t>vhodné je dopředu stanovit srovnávací datovou či informační základnu (počáteční hodnoty ukazatelů a jejich vývoj v čase)</a:t>
            </a:r>
          </a:p>
        </p:txBody>
      </p:sp>
      <p:pic>
        <p:nvPicPr>
          <p:cNvPr id="6451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7" name="Rectangle 2"/>
          <p:cNvSpPr>
            <a:spLocks noGrp="1" noChangeArrowheads="1"/>
          </p:cNvSpPr>
          <p:nvPr>
            <p:ph type="title" idx="4294967295"/>
          </p:nvPr>
        </p:nvSpPr>
        <p:spPr>
          <a:xfrm>
            <a:off x="285750" y="285750"/>
            <a:ext cx="8229600" cy="479425"/>
          </a:xfrm>
        </p:spPr>
        <p:txBody>
          <a:bodyPr anchor="b"/>
          <a:lstStyle/>
          <a:p>
            <a:pPr eaLnBrk="1" hangingPunct="1"/>
            <a:r>
              <a:rPr lang="cs-CZ" sz="2400" b="1" smtClean="0"/>
              <a:t>TVORBA NÁVRHU – TAKTICKÁ ÚROVEŇ</a:t>
            </a:r>
            <a:endParaRPr lang="cs-CZ" sz="2400" b="1" u="sng" smtClean="0"/>
          </a:p>
        </p:txBody>
      </p:sp>
      <p:sp>
        <p:nvSpPr>
          <p:cNvPr id="65538" name="Rectangle 3"/>
          <p:cNvSpPr>
            <a:spLocks noGrp="1" noChangeArrowheads="1"/>
          </p:cNvSpPr>
          <p:nvPr>
            <p:ph type="body" idx="4294967295"/>
          </p:nvPr>
        </p:nvSpPr>
        <p:spPr>
          <a:xfrm>
            <a:off x="395288" y="765175"/>
            <a:ext cx="8064500" cy="5761038"/>
          </a:xfrm>
        </p:spPr>
        <p:txBody>
          <a:bodyPr/>
          <a:lstStyle/>
          <a:p>
            <a:pPr marL="609600" indent="-609600" eaLnBrk="1" hangingPunct="1">
              <a:lnSpc>
                <a:spcPct val="90000"/>
              </a:lnSpc>
              <a:buFontTx/>
              <a:buNone/>
            </a:pPr>
            <a:r>
              <a:rPr lang="cs-CZ" sz="2000" b="1" u="sng" smtClean="0">
                <a:solidFill>
                  <a:schemeClr val="hlink"/>
                </a:solidFill>
              </a:rPr>
              <a:t>Programové úkoly</a:t>
            </a:r>
          </a:p>
          <a:p>
            <a:pPr marL="609600" indent="-609600" eaLnBrk="1" hangingPunct="1">
              <a:lnSpc>
                <a:spcPct val="90000"/>
              </a:lnSpc>
              <a:buFontTx/>
              <a:buChar char="-"/>
            </a:pPr>
            <a:r>
              <a:rPr lang="cs-CZ" sz="2000" smtClean="0"/>
              <a:t>střednědobé rozvojové cíle</a:t>
            </a:r>
          </a:p>
          <a:p>
            <a:pPr marL="609600" indent="-609600" eaLnBrk="1" hangingPunct="1">
              <a:lnSpc>
                <a:spcPct val="90000"/>
              </a:lnSpc>
              <a:buFontTx/>
              <a:buChar char="-"/>
            </a:pPr>
            <a:r>
              <a:rPr lang="cs-CZ" sz="2000" smtClean="0"/>
              <a:t>konkrétnější specifikace, určitost, reálnost, měřitelnost / hodnotitelnost</a:t>
            </a:r>
          </a:p>
          <a:p>
            <a:pPr marL="609600" indent="-609600" eaLnBrk="1" hangingPunct="1">
              <a:lnSpc>
                <a:spcPct val="90000"/>
              </a:lnSpc>
              <a:buFontTx/>
              <a:buChar char="-"/>
            </a:pPr>
            <a:r>
              <a:rPr lang="cs-CZ" sz="2000" smtClean="0"/>
              <a:t>integrovaný přístup (zónový, tématický)</a:t>
            </a:r>
          </a:p>
          <a:p>
            <a:pPr marL="609600" indent="-609600" eaLnBrk="1" hangingPunct="1">
              <a:lnSpc>
                <a:spcPct val="90000"/>
              </a:lnSpc>
              <a:buFontTx/>
              <a:buChar char="-"/>
            </a:pPr>
            <a:r>
              <a:rPr lang="cs-CZ" sz="2000" smtClean="0"/>
              <a:t>vazba na strategické cíle</a:t>
            </a:r>
          </a:p>
          <a:p>
            <a:pPr marL="609600" indent="-609600" eaLnBrk="1" hangingPunct="1">
              <a:lnSpc>
                <a:spcPct val="90000"/>
              </a:lnSpc>
              <a:buFontTx/>
              <a:buChar char="-"/>
            </a:pPr>
            <a:r>
              <a:rPr lang="cs-CZ" sz="2000" smtClean="0"/>
              <a:t>1 programový úkol = 1 a více aktivit</a:t>
            </a:r>
          </a:p>
          <a:p>
            <a:pPr marL="609600" indent="-609600" eaLnBrk="1" hangingPunct="1">
              <a:lnSpc>
                <a:spcPct val="90000"/>
              </a:lnSpc>
              <a:buFontTx/>
              <a:buChar char="-"/>
            </a:pPr>
            <a:endParaRPr lang="cs-CZ" sz="2000" smtClean="0"/>
          </a:p>
          <a:p>
            <a:pPr marL="609600" indent="-609600" eaLnBrk="1" hangingPunct="1">
              <a:lnSpc>
                <a:spcPct val="90000"/>
              </a:lnSpc>
              <a:buFontTx/>
              <a:buNone/>
            </a:pPr>
            <a:r>
              <a:rPr lang="cs-CZ" sz="2000" b="1" u="sng" smtClean="0">
                <a:solidFill>
                  <a:schemeClr val="hlink"/>
                </a:solidFill>
              </a:rPr>
              <a:t>Aktivity</a:t>
            </a:r>
          </a:p>
          <a:p>
            <a:pPr marL="609600" indent="-609600" eaLnBrk="1" hangingPunct="1">
              <a:lnSpc>
                <a:spcPct val="90000"/>
              </a:lnSpc>
              <a:buFontTx/>
              <a:buChar char="-"/>
            </a:pPr>
            <a:r>
              <a:rPr lang="cs-CZ" sz="2000" smtClean="0"/>
              <a:t>specifikace konkrétních kroků k naplnění programových úkolů</a:t>
            </a:r>
          </a:p>
          <a:p>
            <a:pPr marL="609600" indent="-609600" eaLnBrk="1" hangingPunct="1">
              <a:lnSpc>
                <a:spcPct val="90000"/>
              </a:lnSpc>
              <a:buFontTx/>
              <a:buChar char="-"/>
            </a:pPr>
            <a:r>
              <a:rPr lang="cs-CZ" sz="2000" smtClean="0"/>
              <a:t>počet aktivit závisí na šíři záběru programového úkolu → pravidlo racionality = minimální počet efektivních aktivit k naplnění programového úkolu</a:t>
            </a:r>
          </a:p>
          <a:p>
            <a:pPr marL="609600" indent="-609600" eaLnBrk="1" hangingPunct="1">
              <a:lnSpc>
                <a:spcPct val="90000"/>
              </a:lnSpc>
              <a:buFontTx/>
              <a:buChar char="-"/>
            </a:pPr>
            <a:r>
              <a:rPr lang="cs-CZ" sz="2000" smtClean="0"/>
              <a:t>podrobný popis aktivity → např. lokalizace aktivity, garant, partneři, zdroje financování, soulad s územním plánem, ekonomické, společenské a ekologické dopady, doba realizace, odhadované náklady, apod.</a:t>
            </a:r>
          </a:p>
        </p:txBody>
      </p:sp>
      <p:pic>
        <p:nvPicPr>
          <p:cNvPr id="6553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1" name="Rectangle 2"/>
          <p:cNvSpPr>
            <a:spLocks noGrp="1" noChangeArrowheads="1"/>
          </p:cNvSpPr>
          <p:nvPr>
            <p:ph type="title" idx="4294967295"/>
          </p:nvPr>
        </p:nvSpPr>
        <p:spPr>
          <a:xfrm>
            <a:off x="285750" y="285750"/>
            <a:ext cx="8229600" cy="479425"/>
          </a:xfrm>
        </p:spPr>
        <p:txBody>
          <a:bodyPr anchor="b"/>
          <a:lstStyle/>
          <a:p>
            <a:pPr eaLnBrk="1" hangingPunct="1"/>
            <a:r>
              <a:rPr lang="cs-CZ" sz="2400" b="1" smtClean="0"/>
              <a:t>TVORBA NÁVRHU – OPERATIVNÍ ÚROVEŇ</a:t>
            </a:r>
            <a:endParaRPr lang="cs-CZ" sz="2400" b="1" u="sng" smtClean="0"/>
          </a:p>
        </p:txBody>
      </p:sp>
      <p:sp>
        <p:nvSpPr>
          <p:cNvPr id="66562" name="Rectangle 3"/>
          <p:cNvSpPr>
            <a:spLocks noGrp="1" noChangeArrowheads="1"/>
          </p:cNvSpPr>
          <p:nvPr>
            <p:ph type="body" idx="4294967295"/>
          </p:nvPr>
        </p:nvSpPr>
        <p:spPr>
          <a:xfrm>
            <a:off x="323850" y="836613"/>
            <a:ext cx="8064500" cy="5761037"/>
          </a:xfrm>
        </p:spPr>
        <p:txBody>
          <a:bodyPr/>
          <a:lstStyle/>
          <a:p>
            <a:pPr marL="609600" indent="-609600" eaLnBrk="1" hangingPunct="1">
              <a:lnSpc>
                <a:spcPct val="90000"/>
              </a:lnSpc>
              <a:buFontTx/>
              <a:buNone/>
            </a:pPr>
            <a:r>
              <a:rPr lang="cs-CZ" sz="2000" b="1" u="sng" smtClean="0">
                <a:solidFill>
                  <a:schemeClr val="hlink"/>
                </a:solidFill>
              </a:rPr>
              <a:t>Projekt</a:t>
            </a:r>
          </a:p>
          <a:p>
            <a:pPr marL="609600" indent="-609600" eaLnBrk="1" hangingPunct="1">
              <a:lnSpc>
                <a:spcPct val="90000"/>
              </a:lnSpc>
              <a:buFontTx/>
              <a:buNone/>
            </a:pPr>
            <a:endParaRPr lang="cs-CZ" sz="2000" b="1" u="sng" smtClean="0">
              <a:solidFill>
                <a:schemeClr val="hlink"/>
              </a:solidFill>
            </a:endParaRPr>
          </a:p>
          <a:p>
            <a:pPr marL="609600" indent="-609600" eaLnBrk="1" hangingPunct="1">
              <a:lnSpc>
                <a:spcPct val="90000"/>
              </a:lnSpc>
              <a:buFontTx/>
              <a:buChar char="-"/>
            </a:pPr>
            <a:r>
              <a:rPr lang="cs-CZ" sz="2000" smtClean="0"/>
              <a:t>akční nástroj realizace střednědobých aktivit</a:t>
            </a:r>
          </a:p>
          <a:p>
            <a:pPr marL="609600" indent="-609600" eaLnBrk="1" hangingPunct="1">
              <a:lnSpc>
                <a:spcPct val="90000"/>
              </a:lnSpc>
              <a:buFontTx/>
              <a:buChar char="-"/>
            </a:pPr>
            <a:endParaRPr lang="cs-CZ" sz="2000" smtClean="0"/>
          </a:p>
          <a:p>
            <a:pPr marL="609600" indent="-609600" eaLnBrk="1" hangingPunct="1">
              <a:lnSpc>
                <a:spcPct val="90000"/>
              </a:lnSpc>
              <a:buFontTx/>
              <a:buChar char="-"/>
            </a:pPr>
            <a:r>
              <a:rPr lang="cs-CZ" sz="2000" smtClean="0"/>
              <a:t>1 aktivita = 1 a více projektů</a:t>
            </a:r>
          </a:p>
          <a:p>
            <a:pPr marL="609600" indent="-609600" eaLnBrk="1" hangingPunct="1">
              <a:lnSpc>
                <a:spcPct val="90000"/>
              </a:lnSpc>
              <a:buFontTx/>
              <a:buChar char="-"/>
            </a:pPr>
            <a:endParaRPr lang="cs-CZ" sz="2000" smtClean="0"/>
          </a:p>
          <a:p>
            <a:pPr marL="609600" indent="-609600" eaLnBrk="1" hangingPunct="1">
              <a:lnSpc>
                <a:spcPct val="90000"/>
              </a:lnSpc>
              <a:buFontTx/>
              <a:buChar char="-"/>
            </a:pPr>
            <a:r>
              <a:rPr lang="cs-CZ" sz="2000" smtClean="0"/>
              <a:t>unikátní soubor činností směřující k dosažení stanovených cílů</a:t>
            </a:r>
          </a:p>
          <a:p>
            <a:pPr marL="609600" indent="-609600" eaLnBrk="1" hangingPunct="1">
              <a:lnSpc>
                <a:spcPct val="90000"/>
              </a:lnSpc>
              <a:buFontTx/>
              <a:buChar char="-"/>
            </a:pPr>
            <a:endParaRPr lang="cs-CZ" sz="2000" smtClean="0"/>
          </a:p>
          <a:p>
            <a:pPr marL="609600" indent="-609600" eaLnBrk="1" hangingPunct="1">
              <a:lnSpc>
                <a:spcPct val="90000"/>
              </a:lnSpc>
              <a:buFontTx/>
              <a:buChar char="-"/>
            </a:pPr>
            <a:r>
              <a:rPr lang="cs-CZ" sz="2000" smtClean="0"/>
              <a:t>hlavní znaky projektu: jedinečnost, systémovost, omezené zdroje, limitovaný čas, nejistota a riziko</a:t>
            </a:r>
          </a:p>
          <a:p>
            <a:pPr marL="609600" indent="-609600" eaLnBrk="1" hangingPunct="1">
              <a:lnSpc>
                <a:spcPct val="90000"/>
              </a:lnSpc>
              <a:buFontTx/>
              <a:buChar char="-"/>
            </a:pPr>
            <a:endParaRPr lang="cs-CZ" sz="2000" smtClean="0"/>
          </a:p>
          <a:p>
            <a:pPr marL="609600" indent="-609600" eaLnBrk="1" hangingPunct="1">
              <a:lnSpc>
                <a:spcPct val="90000"/>
              </a:lnSpc>
              <a:buFontTx/>
              <a:buChar char="-"/>
            </a:pPr>
            <a:endParaRPr lang="cs-CZ" sz="2000" smtClean="0"/>
          </a:p>
          <a:p>
            <a:pPr marL="609600" indent="-609600" eaLnBrk="1" hangingPunct="1">
              <a:lnSpc>
                <a:spcPct val="90000"/>
              </a:lnSpc>
              <a:buFontTx/>
              <a:buNone/>
            </a:pPr>
            <a:r>
              <a:rPr lang="cs-CZ" sz="2000" smtClean="0"/>
              <a:t>--------------------------------------------------------------------------------------------------------------------------------------------</a:t>
            </a:r>
          </a:p>
          <a:p>
            <a:pPr marL="609600" indent="-609600" eaLnBrk="1" hangingPunct="1">
              <a:lnSpc>
                <a:spcPct val="90000"/>
              </a:lnSpc>
              <a:buFontTx/>
              <a:buChar char="-"/>
            </a:pPr>
            <a:endParaRPr lang="cs-CZ" sz="2000" smtClean="0"/>
          </a:p>
          <a:p>
            <a:pPr marL="609600" indent="-609600" eaLnBrk="1" hangingPunct="1">
              <a:lnSpc>
                <a:spcPct val="90000"/>
              </a:lnSpc>
              <a:buFontTx/>
              <a:buChar char="-"/>
            </a:pPr>
            <a:endParaRPr lang="cs-CZ" sz="2000" smtClean="0"/>
          </a:p>
          <a:p>
            <a:pPr marL="609600" indent="-609600" eaLnBrk="1" hangingPunct="1">
              <a:lnSpc>
                <a:spcPct val="90000"/>
              </a:lnSpc>
              <a:buFontTx/>
              <a:buChar char="-"/>
            </a:pPr>
            <a:endParaRPr lang="cs-CZ" sz="1000" smtClean="0"/>
          </a:p>
          <a:p>
            <a:pPr marL="609600" indent="-609600" eaLnBrk="1" hangingPunct="1">
              <a:lnSpc>
                <a:spcPct val="90000"/>
              </a:lnSpc>
              <a:buFontTx/>
              <a:buChar char="-"/>
            </a:pPr>
            <a:endParaRPr lang="cs-CZ" sz="1000" smtClean="0"/>
          </a:p>
          <a:p>
            <a:pPr marL="609600" indent="-609600" eaLnBrk="1" hangingPunct="1">
              <a:lnSpc>
                <a:spcPct val="90000"/>
              </a:lnSpc>
              <a:buFontTx/>
              <a:buChar char="-"/>
            </a:pPr>
            <a:endParaRPr lang="cs-CZ" sz="1000" smtClean="0"/>
          </a:p>
          <a:p>
            <a:pPr marL="609600" indent="-609600" eaLnBrk="1" hangingPunct="1">
              <a:lnSpc>
                <a:spcPct val="90000"/>
              </a:lnSpc>
              <a:buFontTx/>
              <a:buChar char="-"/>
            </a:pPr>
            <a:endParaRPr lang="cs-CZ" sz="1000" smtClean="0"/>
          </a:p>
          <a:p>
            <a:pPr marL="609600" indent="-609600" eaLnBrk="1" hangingPunct="1">
              <a:lnSpc>
                <a:spcPct val="90000"/>
              </a:lnSpc>
              <a:buFontTx/>
              <a:buChar char="-"/>
            </a:pPr>
            <a:endParaRPr lang="cs-CZ" sz="1000" smtClean="0"/>
          </a:p>
          <a:p>
            <a:pPr marL="609600" indent="-609600" eaLnBrk="1" hangingPunct="1">
              <a:lnSpc>
                <a:spcPct val="90000"/>
              </a:lnSpc>
              <a:buFontTx/>
              <a:buChar char="-"/>
            </a:pPr>
            <a:endParaRPr lang="cs-CZ" sz="1000" smtClean="0"/>
          </a:p>
        </p:txBody>
      </p:sp>
      <p:sp>
        <p:nvSpPr>
          <p:cNvPr id="66563" name="Obdélník 3"/>
          <p:cNvSpPr>
            <a:spLocks noChangeArrowheads="1"/>
          </p:cNvSpPr>
          <p:nvPr/>
        </p:nvSpPr>
        <p:spPr bwMode="auto">
          <a:xfrm>
            <a:off x="755650" y="5084763"/>
            <a:ext cx="6500813" cy="1190625"/>
          </a:xfrm>
          <a:prstGeom prst="rect">
            <a:avLst/>
          </a:prstGeom>
          <a:noFill/>
          <a:ln w="9525">
            <a:noFill/>
            <a:miter lim="800000"/>
            <a:headEnd/>
            <a:tailEnd/>
          </a:ln>
        </p:spPr>
        <p:txBody>
          <a:bodyPr>
            <a:spAutoFit/>
          </a:bodyPr>
          <a:lstStyle/>
          <a:p>
            <a:r>
              <a:rPr lang="cs-CZ">
                <a:solidFill>
                  <a:srgbClr val="C00000"/>
                </a:solidFill>
              </a:rPr>
              <a:t>„Jestliže pracuješ na řešení nějakého problému, je velkou výhodou, víš-li předem, oč jde“</a:t>
            </a:r>
          </a:p>
          <a:p>
            <a:endParaRPr lang="cs-CZ">
              <a:solidFill>
                <a:srgbClr val="C00000"/>
              </a:solidFill>
            </a:endParaRPr>
          </a:p>
          <a:p>
            <a:r>
              <a:rPr lang="cs-CZ">
                <a:solidFill>
                  <a:srgbClr val="C00000"/>
                </a:solidFill>
              </a:rPr>
              <a:t>					Murphyho zákon</a:t>
            </a:r>
          </a:p>
        </p:txBody>
      </p:sp>
      <p:pic>
        <p:nvPicPr>
          <p:cNvPr id="66564"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3" name="Nadpis 1"/>
          <p:cNvSpPr>
            <a:spLocks noGrp="1"/>
          </p:cNvSpPr>
          <p:nvPr>
            <p:ph type="title" idx="4294967295"/>
          </p:nvPr>
        </p:nvSpPr>
        <p:spPr>
          <a:xfrm>
            <a:off x="457200" y="274638"/>
            <a:ext cx="8229600" cy="490537"/>
          </a:xfrm>
        </p:spPr>
        <p:txBody>
          <a:bodyPr anchor="b"/>
          <a:lstStyle/>
          <a:p>
            <a:pPr eaLnBrk="1" hangingPunct="1"/>
            <a:r>
              <a:rPr lang="cs-CZ" sz="2800" smtClean="0"/>
              <a:t>ÚVOD DO PŘEDMĚTU REGIONÁLNÍ ROZVOJ</a:t>
            </a:r>
          </a:p>
        </p:txBody>
      </p:sp>
      <p:sp>
        <p:nvSpPr>
          <p:cNvPr id="18434" name="Zástupný symbol pro obsah 2"/>
          <p:cNvSpPr>
            <a:spLocks noGrp="1"/>
          </p:cNvSpPr>
          <p:nvPr>
            <p:ph sz="quarter" idx="4294967295"/>
          </p:nvPr>
        </p:nvSpPr>
        <p:spPr>
          <a:xfrm>
            <a:off x="468313" y="836613"/>
            <a:ext cx="8229600" cy="4525962"/>
          </a:xfrm>
        </p:spPr>
        <p:txBody>
          <a:bodyPr/>
          <a:lstStyle/>
          <a:p>
            <a:pPr eaLnBrk="1" hangingPunct="1">
              <a:buFontTx/>
              <a:buNone/>
            </a:pPr>
            <a:r>
              <a:rPr lang="cs-CZ" sz="2400" u="sng" smtClean="0"/>
              <a:t>REGIONÁLNÍ ROZVOJ </a:t>
            </a:r>
          </a:p>
          <a:p>
            <a:pPr eaLnBrk="1" hangingPunct="1">
              <a:buFontTx/>
              <a:buChar char="-"/>
            </a:pPr>
            <a:r>
              <a:rPr lang="cs-CZ" sz="2400" smtClean="0"/>
              <a:t>rozvoj</a:t>
            </a:r>
          </a:p>
          <a:p>
            <a:pPr eaLnBrk="1" hangingPunct="1">
              <a:buFontTx/>
              <a:buChar char="-"/>
            </a:pPr>
            <a:r>
              <a:rPr lang="cs-CZ" sz="2400" smtClean="0"/>
              <a:t>regionální</a:t>
            </a:r>
          </a:p>
          <a:p>
            <a:pPr algn="ctr" eaLnBrk="1" hangingPunct="1">
              <a:buFontTx/>
              <a:buNone/>
            </a:pPr>
            <a:endParaRPr lang="cs-CZ" sz="2400" smtClean="0"/>
          </a:p>
          <a:p>
            <a:pPr eaLnBrk="1" hangingPunct="1">
              <a:buFontTx/>
              <a:buNone/>
            </a:pPr>
            <a:r>
              <a:rPr lang="cs-CZ" sz="2400" smtClean="0"/>
              <a:t>Součást REGIONALISTIKY</a:t>
            </a:r>
          </a:p>
          <a:p>
            <a:pPr eaLnBrk="1" hangingPunct="1">
              <a:buFontTx/>
              <a:buNone/>
            </a:pPr>
            <a:endParaRPr lang="cs-CZ" sz="2400" smtClean="0"/>
          </a:p>
          <a:p>
            <a:pPr eaLnBrk="1" hangingPunct="1"/>
            <a:r>
              <a:rPr lang="cs-CZ" sz="2400" smtClean="0"/>
              <a:t>REGIONALISTIKA</a:t>
            </a:r>
          </a:p>
          <a:p>
            <a:pPr eaLnBrk="1" hangingPunct="1">
              <a:buFontTx/>
              <a:buNone/>
            </a:pPr>
            <a:r>
              <a:rPr lang="cs-CZ" sz="2400" smtClean="0"/>
              <a:t>	- prostorové stránky různorodých procesů,</a:t>
            </a:r>
          </a:p>
          <a:p>
            <a:pPr eaLnBrk="1" hangingPunct="1">
              <a:buFontTx/>
              <a:buNone/>
            </a:pPr>
            <a:r>
              <a:rPr lang="cs-CZ" sz="2400" smtClean="0"/>
              <a:t>	- vzájemné vazby a funkce jevů a procesů</a:t>
            </a:r>
          </a:p>
          <a:p>
            <a:pPr eaLnBrk="1" hangingPunct="1">
              <a:buFontTx/>
              <a:buNone/>
            </a:pPr>
            <a:r>
              <a:rPr lang="cs-CZ" sz="2400" smtClean="0"/>
              <a:t>	- víceoborový charakter</a:t>
            </a:r>
          </a:p>
        </p:txBody>
      </p:sp>
      <p:pic>
        <p:nvPicPr>
          <p:cNvPr id="1843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5" name="Rectangle 2"/>
          <p:cNvSpPr>
            <a:spLocks noGrp="1" noChangeArrowheads="1"/>
          </p:cNvSpPr>
          <p:nvPr>
            <p:ph type="title" idx="4294967295"/>
          </p:nvPr>
        </p:nvSpPr>
        <p:spPr>
          <a:xfrm>
            <a:off x="285750" y="285750"/>
            <a:ext cx="8229600" cy="479425"/>
          </a:xfrm>
        </p:spPr>
        <p:txBody>
          <a:bodyPr anchor="b"/>
          <a:lstStyle/>
          <a:p>
            <a:pPr eaLnBrk="1" hangingPunct="1"/>
            <a:r>
              <a:rPr lang="cs-CZ" sz="2400" b="1" smtClean="0"/>
              <a:t>PROCES TVORBY NÁVRHOVÉ ČÁSTI</a:t>
            </a:r>
            <a:endParaRPr lang="cs-CZ" sz="2400" b="1" u="sng" smtClean="0"/>
          </a:p>
        </p:txBody>
      </p:sp>
      <p:sp>
        <p:nvSpPr>
          <p:cNvPr id="67586" name="Rectangle 3"/>
          <p:cNvSpPr>
            <a:spLocks noGrp="1" noChangeArrowheads="1"/>
          </p:cNvSpPr>
          <p:nvPr>
            <p:ph type="body" idx="4294967295"/>
          </p:nvPr>
        </p:nvSpPr>
        <p:spPr>
          <a:xfrm>
            <a:off x="357188" y="928688"/>
            <a:ext cx="8064500" cy="5929312"/>
          </a:xfrm>
        </p:spPr>
        <p:txBody>
          <a:bodyPr/>
          <a:lstStyle/>
          <a:p>
            <a:pPr marL="609600" indent="-609600" eaLnBrk="1" hangingPunct="1">
              <a:lnSpc>
                <a:spcPct val="90000"/>
              </a:lnSpc>
              <a:buFontTx/>
              <a:buNone/>
            </a:pPr>
            <a:r>
              <a:rPr lang="cs-CZ" sz="2000" b="1" u="sng" smtClean="0">
                <a:solidFill>
                  <a:schemeClr val="hlink"/>
                </a:solidFill>
              </a:rPr>
              <a:t>Zpracovatel návrhové části</a:t>
            </a:r>
          </a:p>
          <a:p>
            <a:pPr marL="609600" indent="-609600" eaLnBrk="1" hangingPunct="1">
              <a:lnSpc>
                <a:spcPct val="90000"/>
              </a:lnSpc>
              <a:buFontTx/>
              <a:buChar char="-"/>
            </a:pPr>
            <a:r>
              <a:rPr lang="cs-CZ" sz="2000" smtClean="0"/>
              <a:t>vyhodnocení poznatků analytické části: analýza → syntéza → koncepce</a:t>
            </a:r>
          </a:p>
          <a:p>
            <a:pPr marL="609600" indent="-609600" eaLnBrk="1" hangingPunct="1">
              <a:lnSpc>
                <a:spcPct val="90000"/>
              </a:lnSpc>
              <a:buFontTx/>
              <a:buChar char="-"/>
            </a:pPr>
            <a:r>
              <a:rPr lang="cs-CZ" sz="2000" smtClean="0"/>
              <a:t>vyhodnocení subjektivních názorů veřejnosti (např. z veřejných projednání, pracovních skupin, terénních šetření, z prací školní mládeže, apod.)</a:t>
            </a:r>
          </a:p>
          <a:p>
            <a:pPr marL="609600" indent="-609600" eaLnBrk="1" hangingPunct="1">
              <a:lnSpc>
                <a:spcPct val="90000"/>
              </a:lnSpc>
              <a:buFontTx/>
              <a:buChar char="-"/>
            </a:pPr>
            <a:r>
              <a:rPr lang="cs-CZ" sz="2000" smtClean="0"/>
              <a:t>zpracovatelská formulace návrhové části (všechny úrovně)</a:t>
            </a:r>
          </a:p>
          <a:p>
            <a:pPr marL="609600" indent="-609600" eaLnBrk="1" hangingPunct="1">
              <a:lnSpc>
                <a:spcPct val="90000"/>
              </a:lnSpc>
              <a:buFontTx/>
              <a:buChar char="-"/>
            </a:pPr>
            <a:r>
              <a:rPr lang="cs-CZ" sz="2000" smtClean="0"/>
              <a:t>hlavní parametry zpracovatelského návrhu = odbornost, dostatečná argumentační základna, nadhled</a:t>
            </a:r>
          </a:p>
          <a:p>
            <a:pPr marL="609600" indent="-609600" eaLnBrk="1" hangingPunct="1">
              <a:lnSpc>
                <a:spcPct val="90000"/>
              </a:lnSpc>
              <a:buFontTx/>
              <a:buChar char="-"/>
            </a:pPr>
            <a:r>
              <a:rPr lang="cs-CZ" sz="2000" smtClean="0"/>
              <a:t>předložení návrhu k </a:t>
            </a:r>
            <a:r>
              <a:rPr lang="cs-CZ" sz="2000" b="1" smtClean="0"/>
              <a:t>projednání</a:t>
            </a:r>
            <a:r>
              <a:rPr lang="cs-CZ" sz="2000" smtClean="0"/>
              <a:t> → příprava podkladů, prezentace, argumentace</a:t>
            </a:r>
          </a:p>
          <a:p>
            <a:pPr marL="609600" indent="-609600" eaLnBrk="1" hangingPunct="1">
              <a:lnSpc>
                <a:spcPct val="90000"/>
              </a:lnSpc>
              <a:buFontTx/>
              <a:buChar char="-"/>
            </a:pPr>
            <a:endParaRPr lang="cs-CZ" sz="2000" smtClean="0"/>
          </a:p>
          <a:p>
            <a:pPr marL="609600" indent="-609600" eaLnBrk="1" hangingPunct="1">
              <a:lnSpc>
                <a:spcPct val="90000"/>
              </a:lnSpc>
              <a:buFontTx/>
              <a:buChar char="-"/>
            </a:pPr>
            <a:endParaRPr lang="cs-CZ" sz="2800" smtClean="0"/>
          </a:p>
          <a:p>
            <a:pPr marL="609600" indent="-609600" eaLnBrk="1" hangingPunct="1">
              <a:lnSpc>
                <a:spcPct val="90000"/>
              </a:lnSpc>
              <a:buFontTx/>
              <a:buChar char="-"/>
            </a:pPr>
            <a:endParaRPr lang="cs-CZ" sz="1000" smtClean="0"/>
          </a:p>
        </p:txBody>
      </p:sp>
      <p:sp>
        <p:nvSpPr>
          <p:cNvPr id="4" name="Obdélník 3"/>
          <p:cNvSpPr/>
          <p:nvPr/>
        </p:nvSpPr>
        <p:spPr>
          <a:xfrm>
            <a:off x="928688" y="4500563"/>
            <a:ext cx="2143125"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OBEC</a:t>
            </a:r>
          </a:p>
          <a:p>
            <a:pPr algn="ctr">
              <a:defRPr/>
            </a:pPr>
            <a:r>
              <a:rPr lang="cs-CZ" b="1" dirty="0">
                <a:solidFill>
                  <a:schemeClr val="tx1"/>
                </a:solidFill>
              </a:rPr>
              <a:t>(koordinátor, řídící skupina)</a:t>
            </a:r>
          </a:p>
        </p:txBody>
      </p:sp>
      <p:sp>
        <p:nvSpPr>
          <p:cNvPr id="5" name="Obdélník 4"/>
          <p:cNvSpPr/>
          <p:nvPr/>
        </p:nvSpPr>
        <p:spPr>
          <a:xfrm>
            <a:off x="3357563" y="4857750"/>
            <a:ext cx="2143125"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PRACOVNÍ </a:t>
            </a:r>
          </a:p>
          <a:p>
            <a:pPr algn="ctr">
              <a:defRPr/>
            </a:pPr>
            <a:r>
              <a:rPr lang="cs-CZ" b="1" dirty="0">
                <a:solidFill>
                  <a:schemeClr val="tx1"/>
                </a:solidFill>
              </a:rPr>
              <a:t>SKUPINA</a:t>
            </a:r>
          </a:p>
        </p:txBody>
      </p:sp>
      <p:sp>
        <p:nvSpPr>
          <p:cNvPr id="6" name="Obdélník 5"/>
          <p:cNvSpPr/>
          <p:nvPr/>
        </p:nvSpPr>
        <p:spPr>
          <a:xfrm>
            <a:off x="5786438" y="5214938"/>
            <a:ext cx="2143125"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VEŘEJNOST</a:t>
            </a:r>
          </a:p>
        </p:txBody>
      </p:sp>
      <p:sp>
        <p:nvSpPr>
          <p:cNvPr id="7" name="Obdélník 6"/>
          <p:cNvSpPr/>
          <p:nvPr/>
        </p:nvSpPr>
        <p:spPr>
          <a:xfrm>
            <a:off x="928688" y="5857875"/>
            <a:ext cx="2143125"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rPr>
              <a:t>OBEC</a:t>
            </a:r>
          </a:p>
          <a:p>
            <a:pPr algn="ctr">
              <a:defRPr/>
            </a:pPr>
            <a:r>
              <a:rPr lang="cs-CZ" b="1" dirty="0">
                <a:solidFill>
                  <a:schemeClr val="tx1"/>
                </a:solidFill>
              </a:rPr>
              <a:t>(zastupitelstvo)</a:t>
            </a:r>
          </a:p>
        </p:txBody>
      </p:sp>
      <p:sp>
        <p:nvSpPr>
          <p:cNvPr id="8" name="Šipka ohnutá nahoru 7"/>
          <p:cNvSpPr/>
          <p:nvPr/>
        </p:nvSpPr>
        <p:spPr>
          <a:xfrm rot="10800000" flipH="1">
            <a:off x="3071813" y="4500563"/>
            <a:ext cx="425450" cy="357187"/>
          </a:xfrm>
          <a:prstGeom prst="bentUpArrow">
            <a:avLst>
              <a:gd name="adj1" fmla="val 23792"/>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9" name="Šipka ohnutá nahoru 8"/>
          <p:cNvSpPr/>
          <p:nvPr/>
        </p:nvSpPr>
        <p:spPr>
          <a:xfrm rot="10800000" flipH="1">
            <a:off x="5500688" y="4857750"/>
            <a:ext cx="425450" cy="357188"/>
          </a:xfrm>
          <a:prstGeom prst="bentUpArrow">
            <a:avLst>
              <a:gd name="adj1" fmla="val 23792"/>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10" name="Šipka doleva 9"/>
          <p:cNvSpPr/>
          <p:nvPr/>
        </p:nvSpPr>
        <p:spPr>
          <a:xfrm>
            <a:off x="3143250" y="5929313"/>
            <a:ext cx="2643188" cy="14287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11" name="Zahnutá šipka doprava 10"/>
          <p:cNvSpPr/>
          <p:nvPr/>
        </p:nvSpPr>
        <p:spPr>
          <a:xfrm>
            <a:off x="357188" y="5214938"/>
            <a:ext cx="357187" cy="857250"/>
          </a:xfrm>
          <a:prstGeom prst="curved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solidFill>
                <a:schemeClr val="tx1"/>
              </a:solidFill>
            </a:endParaRPr>
          </a:p>
        </p:txBody>
      </p:sp>
      <p:pic>
        <p:nvPicPr>
          <p:cNvPr id="67595" name="Picture 1"/>
          <p:cNvPicPr>
            <a:picLocks noChangeAspect="1" noChangeArrowheads="1"/>
          </p:cNvPicPr>
          <p:nvPr/>
        </p:nvPicPr>
        <p:blipFill>
          <a:blip r:embed="rId2"/>
          <a:srcRect/>
          <a:stretch>
            <a:fillRect/>
          </a:stretch>
        </p:blipFill>
        <p:spPr bwMode="auto">
          <a:xfrm>
            <a:off x="6677025"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09" name="Rectangle 2"/>
          <p:cNvSpPr>
            <a:spLocks noGrp="1" noChangeArrowheads="1"/>
          </p:cNvSpPr>
          <p:nvPr>
            <p:ph type="title" idx="4294967295"/>
          </p:nvPr>
        </p:nvSpPr>
        <p:spPr>
          <a:xfrm>
            <a:off x="285750" y="285750"/>
            <a:ext cx="8229600" cy="479425"/>
          </a:xfrm>
        </p:spPr>
        <p:txBody>
          <a:bodyPr anchor="b"/>
          <a:lstStyle/>
          <a:p>
            <a:pPr eaLnBrk="1" hangingPunct="1"/>
            <a:r>
              <a:rPr lang="cs-CZ" sz="2400" b="1" smtClean="0"/>
              <a:t>PROCES PROJEDNÁVÁNÍ NÁVRHU - METODY</a:t>
            </a:r>
            <a:endParaRPr lang="cs-CZ" sz="2400" b="1" u="sng" smtClean="0"/>
          </a:p>
        </p:txBody>
      </p:sp>
      <p:sp>
        <p:nvSpPr>
          <p:cNvPr id="68610" name="Rectangle 3"/>
          <p:cNvSpPr>
            <a:spLocks noGrp="1" noChangeArrowheads="1"/>
          </p:cNvSpPr>
          <p:nvPr>
            <p:ph type="body" idx="4294967295"/>
          </p:nvPr>
        </p:nvSpPr>
        <p:spPr>
          <a:xfrm>
            <a:off x="395288" y="692150"/>
            <a:ext cx="8064500" cy="5761038"/>
          </a:xfrm>
        </p:spPr>
        <p:txBody>
          <a:bodyPr/>
          <a:lstStyle/>
          <a:p>
            <a:pPr marL="609600" indent="-609600" eaLnBrk="1" hangingPunct="1">
              <a:lnSpc>
                <a:spcPct val="90000"/>
              </a:lnSpc>
              <a:buFontTx/>
              <a:buNone/>
            </a:pPr>
            <a:r>
              <a:rPr lang="cs-CZ" sz="2000" b="1" u="sng" smtClean="0">
                <a:solidFill>
                  <a:schemeClr val="hlink"/>
                </a:solidFill>
              </a:rPr>
              <a:t>Brainstorming</a:t>
            </a:r>
          </a:p>
          <a:p>
            <a:pPr marL="609600" indent="-609600" eaLnBrk="1" hangingPunct="1">
              <a:lnSpc>
                <a:spcPct val="90000"/>
              </a:lnSpc>
              <a:buFontTx/>
              <a:buChar char="-"/>
            </a:pPr>
            <a:r>
              <a:rPr lang="cs-CZ" sz="2000" smtClean="0"/>
              <a:t>nejznámější metoda generování nápadů</a:t>
            </a:r>
          </a:p>
          <a:p>
            <a:pPr marL="609600" indent="-609600" eaLnBrk="1" hangingPunct="1">
              <a:lnSpc>
                <a:spcPct val="90000"/>
              </a:lnSpc>
              <a:buFontTx/>
              <a:buChar char="-"/>
            </a:pPr>
            <a:r>
              <a:rPr lang="cs-CZ" sz="2000" smtClean="0"/>
              <a:t>předpoklad = víc hlav víc ví</a:t>
            </a:r>
          </a:p>
          <a:p>
            <a:pPr marL="609600" indent="-609600" eaLnBrk="1" hangingPunct="1">
              <a:lnSpc>
                <a:spcPct val="90000"/>
              </a:lnSpc>
              <a:buFontTx/>
              <a:buChar char="-"/>
            </a:pPr>
            <a:r>
              <a:rPr lang="cs-CZ" sz="2000" b="1" smtClean="0"/>
              <a:t>kvantita</a:t>
            </a:r>
            <a:r>
              <a:rPr lang="cs-CZ" sz="2000" smtClean="0"/>
              <a:t> působí kvalitu (velké množství nápadů)</a:t>
            </a:r>
          </a:p>
          <a:p>
            <a:pPr marL="609600" indent="-609600" eaLnBrk="1" hangingPunct="1">
              <a:lnSpc>
                <a:spcPct val="90000"/>
              </a:lnSpc>
              <a:buFontTx/>
              <a:buChar char="-"/>
            </a:pPr>
            <a:r>
              <a:rPr lang="cs-CZ" sz="2000" smtClean="0"/>
              <a:t>nápady se hodnotí a posuzují až </a:t>
            </a:r>
            <a:r>
              <a:rPr lang="cs-CZ" sz="2000" b="1" smtClean="0"/>
              <a:t>dodatečně</a:t>
            </a:r>
          </a:p>
          <a:p>
            <a:pPr marL="609600" indent="-609600" eaLnBrk="1" hangingPunct="1">
              <a:lnSpc>
                <a:spcPct val="90000"/>
              </a:lnSpc>
              <a:buFontTx/>
              <a:buChar char="-"/>
            </a:pPr>
            <a:r>
              <a:rPr lang="cs-CZ" sz="2000" smtClean="0"/>
              <a:t>nápady na jednom místě v relativně krátkém čase</a:t>
            </a:r>
          </a:p>
          <a:p>
            <a:pPr marL="609600" indent="-609600" eaLnBrk="1" hangingPunct="1">
              <a:lnSpc>
                <a:spcPct val="90000"/>
              </a:lnSpc>
              <a:buFontTx/>
              <a:buChar char="-"/>
            </a:pPr>
            <a:r>
              <a:rPr lang="cs-CZ" sz="2000" smtClean="0"/>
              <a:t>efektivní brainstormingová skupina (5-12 členů)</a:t>
            </a:r>
          </a:p>
          <a:p>
            <a:pPr marL="609600" indent="-609600" eaLnBrk="1" hangingPunct="1">
              <a:lnSpc>
                <a:spcPct val="90000"/>
              </a:lnSpc>
              <a:buFontTx/>
              <a:buChar char="-"/>
            </a:pPr>
            <a:endParaRPr lang="cs-CZ" sz="2000" smtClean="0"/>
          </a:p>
          <a:p>
            <a:pPr marL="609600" indent="-609600" eaLnBrk="1" hangingPunct="1">
              <a:lnSpc>
                <a:spcPct val="90000"/>
              </a:lnSpc>
              <a:buFontTx/>
              <a:buNone/>
            </a:pPr>
            <a:r>
              <a:rPr lang="cs-CZ" sz="2000" b="1" u="sng" smtClean="0">
                <a:solidFill>
                  <a:schemeClr val="hlink"/>
                </a:solidFill>
              </a:rPr>
              <a:t>Metoda Delphi</a:t>
            </a:r>
          </a:p>
          <a:p>
            <a:pPr marL="609600" indent="-609600" eaLnBrk="1" hangingPunct="1">
              <a:lnSpc>
                <a:spcPct val="90000"/>
              </a:lnSpc>
              <a:buFontTx/>
              <a:buChar char="-"/>
            </a:pPr>
            <a:r>
              <a:rPr lang="cs-CZ" sz="2000" smtClean="0"/>
              <a:t>další metoda generování nápadů</a:t>
            </a:r>
          </a:p>
          <a:p>
            <a:pPr marL="609600" indent="-609600" eaLnBrk="1" hangingPunct="1">
              <a:lnSpc>
                <a:spcPct val="90000"/>
              </a:lnSpc>
              <a:buFontTx/>
              <a:buChar char="-"/>
            </a:pPr>
            <a:r>
              <a:rPr lang="cs-CZ" sz="2000" smtClean="0"/>
              <a:t>specifikace problému → rozeslání dotazníku skupině expertů → každý expert hodnotí / odpovídá na dotazník samostatně → následně jsou výsledky vyhodnoceny a zpracovány do dalšího kola dotazníků → opět jsou experti obesláni …. (→ doporučený počet kol = 4)</a:t>
            </a:r>
          </a:p>
          <a:p>
            <a:pPr marL="609600" indent="-609600" eaLnBrk="1" hangingPunct="1">
              <a:lnSpc>
                <a:spcPct val="90000"/>
              </a:lnSpc>
              <a:buFontTx/>
              <a:buChar char="-"/>
            </a:pPr>
            <a:r>
              <a:rPr lang="cs-CZ" sz="2000" smtClean="0"/>
              <a:t>nevýhoda = časová náročnost (pro řešení problému i pro experty)</a:t>
            </a:r>
          </a:p>
        </p:txBody>
      </p:sp>
      <p:pic>
        <p:nvPicPr>
          <p:cNvPr id="6861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3" name="Rectangle 2"/>
          <p:cNvSpPr>
            <a:spLocks noGrp="1" noChangeArrowheads="1"/>
          </p:cNvSpPr>
          <p:nvPr>
            <p:ph type="title" idx="4294967295"/>
          </p:nvPr>
        </p:nvSpPr>
        <p:spPr>
          <a:xfrm>
            <a:off x="285750" y="285750"/>
            <a:ext cx="8229600" cy="479425"/>
          </a:xfrm>
        </p:spPr>
        <p:txBody>
          <a:bodyPr anchor="b"/>
          <a:lstStyle/>
          <a:p>
            <a:pPr eaLnBrk="1" hangingPunct="1"/>
            <a:r>
              <a:rPr lang="cs-CZ" sz="2400" b="1" smtClean="0"/>
              <a:t>AKTÉŘI REGIONÁLNÍHO ROZVOJE</a:t>
            </a:r>
            <a:endParaRPr lang="cs-CZ" sz="2400" b="1" u="sng" smtClean="0"/>
          </a:p>
        </p:txBody>
      </p:sp>
      <p:sp>
        <p:nvSpPr>
          <p:cNvPr id="69634" name="Rectangle 3"/>
          <p:cNvSpPr>
            <a:spLocks noGrp="1" noChangeArrowheads="1"/>
          </p:cNvSpPr>
          <p:nvPr>
            <p:ph type="body" idx="4294967295"/>
          </p:nvPr>
        </p:nvSpPr>
        <p:spPr>
          <a:xfrm>
            <a:off x="357188" y="1096963"/>
            <a:ext cx="8064500" cy="5403850"/>
          </a:xfrm>
        </p:spPr>
        <p:txBody>
          <a:bodyPr/>
          <a:lstStyle/>
          <a:p>
            <a:pPr eaLnBrk="1" hangingPunct="1">
              <a:buFontTx/>
              <a:buNone/>
            </a:pPr>
            <a:r>
              <a:rPr lang="cs-CZ" sz="2000" smtClean="0">
                <a:solidFill>
                  <a:srgbClr val="FF0000"/>
                </a:solidFill>
                <a:cs typeface="Arial" charset="0"/>
              </a:rPr>
              <a:t>VEŘEJNÁ SPRÁVA</a:t>
            </a:r>
            <a:r>
              <a:rPr lang="cs-CZ" sz="2000" smtClean="0">
                <a:cs typeface="Arial" charset="0"/>
              </a:rPr>
              <a:t> </a:t>
            </a:r>
          </a:p>
          <a:p>
            <a:pPr eaLnBrk="1" hangingPunct="1"/>
            <a:r>
              <a:rPr lang="cs-CZ" sz="2000" smtClean="0">
                <a:cs typeface="Arial" charset="0"/>
              </a:rPr>
              <a:t>orgány veřejné správy působí v případě regionálního rozvoje (dle územní a hierarchické úrovně) v roli zadavatel, organizátora, prostředníka zájmů veřejnosti, </a:t>
            </a:r>
            <a:r>
              <a:rPr lang="pt-BR" sz="2000" smtClean="0">
                <a:cs typeface="Arial" charset="0"/>
              </a:rPr>
              <a:t>koordinátora a realizátora regionálního rozvoje</a:t>
            </a:r>
            <a:endParaRPr lang="cs-CZ" sz="2000" smtClean="0">
              <a:cs typeface="Arial" charset="0"/>
            </a:endParaRPr>
          </a:p>
          <a:p>
            <a:pPr eaLnBrk="1" hangingPunct="1"/>
            <a:endParaRPr lang="cs-CZ" sz="2000" smtClean="0">
              <a:cs typeface="Arial" charset="0"/>
            </a:endParaRPr>
          </a:p>
          <a:p>
            <a:pPr eaLnBrk="1" hangingPunct="1">
              <a:buFontTx/>
              <a:buNone/>
            </a:pPr>
            <a:r>
              <a:rPr lang="cs-CZ" sz="2000" smtClean="0">
                <a:solidFill>
                  <a:srgbClr val="FF0000"/>
                </a:solidFill>
                <a:cs typeface="Arial" charset="0"/>
              </a:rPr>
              <a:t>SOUKROMÝ SEKTOR</a:t>
            </a:r>
          </a:p>
          <a:p>
            <a:pPr eaLnBrk="1" hangingPunct="1"/>
            <a:r>
              <a:rPr lang="cs-CZ" sz="2000" smtClean="0">
                <a:cs typeface="Arial" charset="0"/>
              </a:rPr>
              <a:t>reprezentovaný podnikatelskými subjekty, působí v na poli regionálního rozvoje jako akcelerátor ekonomického růstu, zdroj ekonomické prosperity a zaměstnanosti</a:t>
            </a:r>
          </a:p>
          <a:p>
            <a:pPr eaLnBrk="1" hangingPunct="1"/>
            <a:endParaRPr lang="cs-CZ" sz="2000" smtClean="0"/>
          </a:p>
          <a:p>
            <a:pPr eaLnBrk="1" hangingPunct="1">
              <a:buFontTx/>
              <a:buNone/>
            </a:pPr>
            <a:r>
              <a:rPr lang="cs-CZ" sz="2000" smtClean="0">
                <a:solidFill>
                  <a:srgbClr val="FF0000"/>
                </a:solidFill>
                <a:cs typeface="Arial" charset="0"/>
              </a:rPr>
              <a:t>VEŘEJNOST</a:t>
            </a:r>
          </a:p>
          <a:p>
            <a:pPr eaLnBrk="1" hangingPunct="1"/>
            <a:r>
              <a:rPr lang="cs-CZ" sz="2000" smtClean="0">
                <a:cs typeface="Arial" charset="0"/>
              </a:rPr>
              <a:t>předkládá rozvojové náměty, vznáší připomínky, podílí se na regionálním rozvoji využíváním prvků přímé demokracie</a:t>
            </a:r>
          </a:p>
          <a:p>
            <a:pPr eaLnBrk="1" hangingPunct="1"/>
            <a:endParaRPr lang="cs-CZ" sz="2000" smtClean="0"/>
          </a:p>
          <a:p>
            <a:pPr eaLnBrk="1" hangingPunct="1"/>
            <a:endParaRPr lang="cs-CZ" sz="2800" smtClean="0"/>
          </a:p>
        </p:txBody>
      </p:sp>
      <p:pic>
        <p:nvPicPr>
          <p:cNvPr id="6963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7" name="Rectangle 2"/>
          <p:cNvSpPr>
            <a:spLocks noGrp="1" noChangeArrowheads="1"/>
          </p:cNvSpPr>
          <p:nvPr>
            <p:ph type="title" idx="4294967295"/>
          </p:nvPr>
        </p:nvSpPr>
        <p:spPr>
          <a:xfrm>
            <a:off x="285750" y="285750"/>
            <a:ext cx="8229600" cy="479425"/>
          </a:xfrm>
        </p:spPr>
        <p:txBody>
          <a:bodyPr anchor="b"/>
          <a:lstStyle/>
          <a:p>
            <a:pPr eaLnBrk="1" hangingPunct="1"/>
            <a:r>
              <a:rPr lang="cs-CZ" sz="2400" b="1" smtClean="0"/>
              <a:t>AKTÉŘI REGIONÁLNÍHO ROZVOJE</a:t>
            </a:r>
            <a:endParaRPr lang="cs-CZ" sz="2400" b="1" u="sng" smtClean="0"/>
          </a:p>
        </p:txBody>
      </p:sp>
      <p:sp>
        <p:nvSpPr>
          <p:cNvPr id="70658" name="Rectangle 3"/>
          <p:cNvSpPr>
            <a:spLocks noGrp="1" noChangeArrowheads="1"/>
          </p:cNvSpPr>
          <p:nvPr>
            <p:ph type="body" idx="4294967295"/>
          </p:nvPr>
        </p:nvSpPr>
        <p:spPr>
          <a:xfrm>
            <a:off x="357188" y="1096963"/>
            <a:ext cx="8064500" cy="5403850"/>
          </a:xfrm>
        </p:spPr>
        <p:txBody>
          <a:bodyPr/>
          <a:lstStyle/>
          <a:p>
            <a:pPr eaLnBrk="1" hangingPunct="1">
              <a:buFontTx/>
              <a:buNone/>
            </a:pPr>
            <a:r>
              <a:rPr lang="cs-CZ" sz="2000" smtClean="0">
                <a:solidFill>
                  <a:srgbClr val="FF0000"/>
                </a:solidFill>
                <a:cs typeface="Arial" charset="0"/>
              </a:rPr>
              <a:t>NEZISKOVÝ SEKTOR</a:t>
            </a:r>
            <a:endParaRPr lang="cs-CZ" sz="2000" smtClean="0">
              <a:cs typeface="Arial" charset="0"/>
            </a:endParaRPr>
          </a:p>
          <a:p>
            <a:pPr eaLnBrk="1" hangingPunct="1"/>
            <a:r>
              <a:rPr lang="cs-CZ" sz="2000" smtClean="0"/>
              <a:t>zastoupený nadacemi, obecně prospěšnými společnostmi, občanskými sdruženími, spolky</a:t>
            </a:r>
          </a:p>
          <a:p>
            <a:pPr eaLnBrk="1" hangingPunct="1"/>
            <a:r>
              <a:rPr lang="cs-CZ" sz="2000" smtClean="0"/>
              <a:t>oblasti působnosti: zdravotních, sociálních, kulturních, společenských, obecně prospěšných a charitativních. Zajišťují též činnosti, které jsou pro podnikatele ekonomicky neefektivní a veřejný sektor je nestačí nebo nechce pokrýt</a:t>
            </a:r>
          </a:p>
          <a:p>
            <a:pPr eaLnBrk="1" hangingPunct="1"/>
            <a:r>
              <a:rPr lang="cs-CZ" sz="2000" smtClean="0"/>
              <a:t>v oblasti regionálního rozvoje vystupují zejména v roli organizátorů občanského života, volnočasových, sportovních, kulturních a společenských aktivit. Významné jsou aktivity</a:t>
            </a:r>
          </a:p>
          <a:p>
            <a:pPr eaLnBrk="1" hangingPunct="1"/>
            <a:r>
              <a:rPr lang="cs-CZ" sz="2000" smtClean="0"/>
              <a:t>práce s mládeží</a:t>
            </a:r>
          </a:p>
          <a:p>
            <a:pPr eaLnBrk="1" hangingPunct="1"/>
            <a:endParaRPr lang="cs-CZ" sz="2000" smtClean="0"/>
          </a:p>
        </p:txBody>
      </p:sp>
      <p:pic>
        <p:nvPicPr>
          <p:cNvPr id="7065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1" name="Rectangle 2"/>
          <p:cNvSpPr>
            <a:spLocks noGrp="1" noChangeArrowheads="1"/>
          </p:cNvSpPr>
          <p:nvPr>
            <p:ph type="title" idx="4294967295"/>
          </p:nvPr>
        </p:nvSpPr>
        <p:spPr>
          <a:xfrm>
            <a:off x="250825" y="0"/>
            <a:ext cx="8229600" cy="479425"/>
          </a:xfrm>
        </p:spPr>
        <p:txBody>
          <a:bodyPr anchor="b"/>
          <a:lstStyle/>
          <a:p>
            <a:pPr eaLnBrk="1" hangingPunct="1"/>
            <a:r>
              <a:rPr lang="cs-CZ" sz="2400" b="1" smtClean="0"/>
              <a:t>PARTNERSTVÍ V REGIONÁLNÍM ROZVOJI</a:t>
            </a:r>
            <a:endParaRPr lang="cs-CZ" sz="2400" b="1" u="sng" smtClean="0"/>
          </a:p>
        </p:txBody>
      </p:sp>
      <p:sp>
        <p:nvSpPr>
          <p:cNvPr id="71682" name="Rectangle 3"/>
          <p:cNvSpPr>
            <a:spLocks noGrp="1" noChangeArrowheads="1"/>
          </p:cNvSpPr>
          <p:nvPr>
            <p:ph type="body" idx="4294967295"/>
          </p:nvPr>
        </p:nvSpPr>
        <p:spPr>
          <a:xfrm>
            <a:off x="323850" y="476250"/>
            <a:ext cx="8064500" cy="5857875"/>
          </a:xfrm>
        </p:spPr>
        <p:txBody>
          <a:bodyPr/>
          <a:lstStyle/>
          <a:p>
            <a:pPr eaLnBrk="1" hangingPunct="1">
              <a:buFontTx/>
              <a:buNone/>
            </a:pPr>
            <a:r>
              <a:rPr lang="cs-CZ" sz="2000" smtClean="0">
                <a:solidFill>
                  <a:srgbClr val="FF0000"/>
                </a:solidFill>
                <a:cs typeface="Arial" charset="0"/>
              </a:rPr>
              <a:t>VÝZNAM</a:t>
            </a:r>
          </a:p>
          <a:p>
            <a:pPr eaLnBrk="1" hangingPunct="1"/>
            <a:r>
              <a:rPr lang="cs-CZ" sz="2000" smtClean="0">
                <a:cs typeface="Arial" charset="0"/>
              </a:rPr>
              <a:t>synergické efekty</a:t>
            </a:r>
          </a:p>
          <a:p>
            <a:pPr eaLnBrk="1" hangingPunct="1"/>
            <a:r>
              <a:rPr lang="cs-CZ" sz="2000" smtClean="0">
                <a:cs typeface="Arial" charset="0"/>
              </a:rPr>
              <a:t>socioekonomická efektivnost</a:t>
            </a:r>
          </a:p>
          <a:p>
            <a:pPr eaLnBrk="1" hangingPunct="1"/>
            <a:r>
              <a:rPr lang="cs-CZ" sz="2000" smtClean="0">
                <a:cs typeface="Arial" charset="0"/>
              </a:rPr>
              <a:t>dynamické všeobecné přijímané směrování regionálního rozvoje</a:t>
            </a:r>
          </a:p>
          <a:p>
            <a:pPr eaLnBrk="1" hangingPunct="1"/>
            <a:r>
              <a:rPr lang="cs-CZ" sz="2000" smtClean="0">
                <a:cs typeface="Arial" charset="0"/>
              </a:rPr>
              <a:t>kontinuita rozvojových záměrů</a:t>
            </a:r>
          </a:p>
          <a:p>
            <a:pPr eaLnBrk="1" hangingPunct="1"/>
            <a:r>
              <a:rPr lang="cs-CZ" sz="2000" smtClean="0">
                <a:cs typeface="Arial" charset="0"/>
              </a:rPr>
              <a:t>udržitelnost rozvoje</a:t>
            </a:r>
          </a:p>
          <a:p>
            <a:pPr eaLnBrk="1" hangingPunct="1"/>
            <a:endParaRPr lang="cs-CZ" sz="2000" smtClean="0"/>
          </a:p>
          <a:p>
            <a:pPr eaLnBrk="1" hangingPunct="1">
              <a:buFontTx/>
              <a:buNone/>
            </a:pPr>
            <a:r>
              <a:rPr lang="cs-CZ" sz="2000" smtClean="0">
                <a:solidFill>
                  <a:srgbClr val="FF0000"/>
                </a:solidFill>
                <a:cs typeface="Arial" charset="0"/>
              </a:rPr>
              <a:t>DETERMINANTY PARTNERSTVÍ</a:t>
            </a:r>
          </a:p>
          <a:p>
            <a:pPr eaLnBrk="1" hangingPunct="1"/>
            <a:r>
              <a:rPr lang="cs-CZ" sz="2000" smtClean="0">
                <a:cs typeface="Arial" charset="0"/>
              </a:rPr>
              <a:t>motivace</a:t>
            </a:r>
          </a:p>
          <a:p>
            <a:pPr eaLnBrk="1" hangingPunct="1"/>
            <a:r>
              <a:rPr lang="cs-CZ" sz="2000" smtClean="0">
                <a:cs typeface="Arial" charset="0"/>
              </a:rPr>
              <a:t>legislativní a faktické možnosti</a:t>
            </a:r>
          </a:p>
          <a:p>
            <a:pPr eaLnBrk="1" hangingPunct="1"/>
            <a:r>
              <a:rPr lang="cs-CZ" sz="2000" smtClean="0">
                <a:cs typeface="Arial" charset="0"/>
              </a:rPr>
              <a:t>organizace</a:t>
            </a:r>
          </a:p>
          <a:p>
            <a:pPr eaLnBrk="1" hangingPunct="1"/>
            <a:r>
              <a:rPr lang="cs-CZ" sz="2000" smtClean="0">
                <a:cs typeface="Arial" charset="0"/>
              </a:rPr>
              <a:t>komunita</a:t>
            </a:r>
          </a:p>
          <a:p>
            <a:pPr eaLnBrk="1" hangingPunct="1"/>
            <a:r>
              <a:rPr lang="cs-CZ" sz="2000" smtClean="0">
                <a:cs typeface="Arial" charset="0"/>
              </a:rPr>
              <a:t>rovnováha (vztah) mezi partnery, aktivita partnerů</a:t>
            </a:r>
          </a:p>
          <a:p>
            <a:pPr eaLnBrk="1" hangingPunct="1">
              <a:buFontTx/>
              <a:buNone/>
            </a:pPr>
            <a:endParaRPr lang="cs-CZ" sz="2000" smtClean="0">
              <a:solidFill>
                <a:srgbClr val="C00000"/>
              </a:solidFill>
              <a:cs typeface="Arial" charset="0"/>
            </a:endParaRPr>
          </a:p>
          <a:p>
            <a:pPr eaLnBrk="1" hangingPunct="1">
              <a:buFontTx/>
              <a:buNone/>
            </a:pPr>
            <a:r>
              <a:rPr lang="cs-CZ" sz="2000" smtClean="0">
                <a:solidFill>
                  <a:srgbClr val="C00000"/>
                </a:solidFill>
                <a:cs typeface="Arial" charset="0"/>
              </a:rPr>
              <a:t>Pozn.: determinanta = rozhodující, určující, usměrňující parametr</a:t>
            </a:r>
          </a:p>
        </p:txBody>
      </p:sp>
      <p:pic>
        <p:nvPicPr>
          <p:cNvPr id="71683"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5" name="Rectangle 2"/>
          <p:cNvSpPr>
            <a:spLocks noGrp="1" noChangeArrowheads="1"/>
          </p:cNvSpPr>
          <p:nvPr>
            <p:ph type="title" idx="4294967295"/>
          </p:nvPr>
        </p:nvSpPr>
        <p:spPr>
          <a:xfrm>
            <a:off x="285750" y="285750"/>
            <a:ext cx="8229600" cy="857250"/>
          </a:xfrm>
        </p:spPr>
        <p:txBody>
          <a:bodyPr anchor="b"/>
          <a:lstStyle/>
          <a:p>
            <a:pPr eaLnBrk="1" hangingPunct="1"/>
            <a:r>
              <a:rPr lang="cs-CZ" sz="2400" b="1" smtClean="0"/>
              <a:t>ZAPOJENÍ VEŘEJNOSTI DO PROCESŮ REGIONÁLNÍHO ROZVOJE</a:t>
            </a:r>
            <a:endParaRPr lang="cs-CZ" sz="2400" b="1" u="sng" smtClean="0"/>
          </a:p>
        </p:txBody>
      </p:sp>
      <p:sp>
        <p:nvSpPr>
          <p:cNvPr id="72706" name="Rectangle 3"/>
          <p:cNvSpPr>
            <a:spLocks noGrp="1" noChangeArrowheads="1"/>
          </p:cNvSpPr>
          <p:nvPr>
            <p:ph type="body" idx="4294967295"/>
          </p:nvPr>
        </p:nvSpPr>
        <p:spPr>
          <a:xfrm>
            <a:off x="357188" y="1643063"/>
            <a:ext cx="8064500" cy="5000625"/>
          </a:xfrm>
        </p:spPr>
        <p:txBody>
          <a:bodyPr/>
          <a:lstStyle/>
          <a:p>
            <a:pPr eaLnBrk="1" hangingPunct="1"/>
            <a:r>
              <a:rPr lang="cs-CZ" sz="2400" smtClean="0">
                <a:cs typeface="Arial" charset="0"/>
              </a:rPr>
              <a:t>INFORMACE</a:t>
            </a:r>
          </a:p>
          <a:p>
            <a:pPr eaLnBrk="1" hangingPunct="1"/>
            <a:r>
              <a:rPr lang="cs-CZ" sz="2400" smtClean="0">
                <a:cs typeface="Arial" charset="0"/>
              </a:rPr>
              <a:t>KOMUNIKACE (</a:t>
            </a:r>
            <a:r>
              <a:rPr lang="cs-CZ" sz="2400" smtClean="0">
                <a:solidFill>
                  <a:srgbClr val="000000"/>
                </a:solidFill>
                <a:cs typeface="Arial" charset="0"/>
              </a:rPr>
              <a:t>setkání s občany, jednání zastupitelstva, ankety, šetření, internetové diskuse, speciální e-mail, speciální telefon)</a:t>
            </a:r>
            <a:endParaRPr lang="en-GB" sz="2400" smtClean="0">
              <a:solidFill>
                <a:srgbClr val="000000"/>
              </a:solidFill>
              <a:cs typeface="Arial" charset="0"/>
            </a:endParaRPr>
          </a:p>
          <a:p>
            <a:pPr eaLnBrk="1" hangingPunct="1"/>
            <a:r>
              <a:rPr lang="cs-CZ" sz="2400" smtClean="0">
                <a:cs typeface="Arial" charset="0"/>
              </a:rPr>
              <a:t>SPOLEČNÉ PROJEKTY (podnikatelé, NNO)</a:t>
            </a:r>
          </a:p>
          <a:p>
            <a:pPr eaLnBrk="1" hangingPunct="1"/>
            <a:r>
              <a:rPr lang="cs-CZ" sz="2400" smtClean="0">
                <a:cs typeface="Arial" charset="0"/>
              </a:rPr>
              <a:t>SPOLKOVÁ ČINNOST (vytváření podmínek)</a:t>
            </a:r>
          </a:p>
          <a:p>
            <a:pPr eaLnBrk="1" hangingPunct="1"/>
            <a:r>
              <a:rPr lang="cs-CZ" sz="2400" smtClean="0">
                <a:cs typeface="Arial" charset="0"/>
              </a:rPr>
              <a:t>BUDOVÁNÍ POCITU SOUNÁLEŽITOSTI OBČANŮ S OBCÍ (soutěže, reakce na potřeby/podněty občanů, zájem o veřejné mínění)</a:t>
            </a:r>
          </a:p>
          <a:p>
            <a:pPr eaLnBrk="1" hangingPunct="1"/>
            <a:r>
              <a:rPr lang="cs-CZ" sz="2400" smtClean="0">
                <a:cs typeface="Arial" charset="0"/>
              </a:rPr>
              <a:t>MOTIVACE</a:t>
            </a:r>
          </a:p>
          <a:p>
            <a:pPr eaLnBrk="1" hangingPunct="1"/>
            <a:endParaRPr lang="cs-CZ" sz="2400" smtClean="0"/>
          </a:p>
        </p:txBody>
      </p:sp>
      <p:pic>
        <p:nvPicPr>
          <p:cNvPr id="7270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29" name="Rectangle 2"/>
          <p:cNvSpPr>
            <a:spLocks noGrp="1" noChangeArrowheads="1"/>
          </p:cNvSpPr>
          <p:nvPr>
            <p:ph type="title" idx="4294967295"/>
          </p:nvPr>
        </p:nvSpPr>
        <p:spPr>
          <a:xfrm>
            <a:off x="285750" y="285750"/>
            <a:ext cx="8229600" cy="500063"/>
          </a:xfrm>
        </p:spPr>
        <p:txBody>
          <a:bodyPr anchor="b"/>
          <a:lstStyle/>
          <a:p>
            <a:pPr eaLnBrk="1" hangingPunct="1"/>
            <a:r>
              <a:rPr lang="cs-CZ" sz="2000" b="1" smtClean="0"/>
              <a:t>INFORMOVÁNÍ V RÁMCI REGIONÁLNÍHO ROZVOJE</a:t>
            </a:r>
            <a:endParaRPr lang="cs-CZ" sz="2000" b="1" u="sng" smtClean="0"/>
          </a:p>
        </p:txBody>
      </p:sp>
      <p:graphicFrame>
        <p:nvGraphicFramePr>
          <p:cNvPr id="73763" name="Group 35"/>
          <p:cNvGraphicFramePr>
            <a:graphicFrameLocks noGrp="1"/>
          </p:cNvGraphicFramePr>
          <p:nvPr/>
        </p:nvGraphicFramePr>
        <p:xfrm>
          <a:off x="357188" y="857250"/>
          <a:ext cx="8072437" cy="5716588"/>
        </p:xfrm>
        <a:graphic>
          <a:graphicData uri="http://schemas.openxmlformats.org/drawingml/2006/table">
            <a:tbl>
              <a:tblPr/>
              <a:tblGrid>
                <a:gridCol w="2779712"/>
                <a:gridCol w="2722563"/>
                <a:gridCol w="2570162"/>
              </a:tblGrid>
              <a:tr h="24923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sz="1400" b="1" i="0" u="none" strike="noStrike" cap="none" normalizeH="0" baseline="0" smtClean="0">
                          <a:ln>
                            <a:noFill/>
                          </a:ln>
                          <a:solidFill>
                            <a:schemeClr val="tx1"/>
                          </a:solidFill>
                          <a:effectLst/>
                          <a:latin typeface="Times New Roman" pitchFamily="18" charset="0"/>
                          <a:cs typeface="Times New Roman" pitchFamily="18" charset="0"/>
                        </a:rPr>
                        <a:t>Způsob předávání informací</a:t>
                      </a:r>
                      <a:endParaRPr kumimoji="0" lang="cs-CZ"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sz="1400" b="1" i="0" u="none" strike="noStrike" cap="none" normalizeH="0" baseline="0" smtClean="0">
                          <a:ln>
                            <a:noFill/>
                          </a:ln>
                          <a:solidFill>
                            <a:schemeClr val="tx1"/>
                          </a:solidFill>
                          <a:effectLst/>
                          <a:latin typeface="Times New Roman" pitchFamily="18" charset="0"/>
                          <a:cs typeface="Times New Roman" pitchFamily="18" charset="0"/>
                        </a:rPr>
                        <a:t>Pozitiva</a:t>
                      </a:r>
                      <a:endParaRPr kumimoji="0" lang="cs-CZ"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sz="1400" b="1" i="0" u="none" strike="noStrike" cap="none" normalizeH="0" baseline="0" smtClean="0">
                          <a:ln>
                            <a:noFill/>
                          </a:ln>
                          <a:solidFill>
                            <a:schemeClr val="tx1"/>
                          </a:solidFill>
                          <a:effectLst/>
                          <a:latin typeface="Times New Roman" pitchFamily="18" charset="0"/>
                          <a:cs typeface="Times New Roman" pitchFamily="18" charset="0"/>
                        </a:rPr>
                        <a:t>Negativa</a:t>
                      </a:r>
                      <a:endParaRPr kumimoji="0" lang="cs-CZ" sz="1400" b="0" i="0" u="none" strike="noStrike" cap="none" normalizeH="0" baseline="0" smtClean="0">
                        <a:ln>
                          <a:noFill/>
                        </a:ln>
                        <a:solidFill>
                          <a:schemeClr val="tx1"/>
                        </a:solidFill>
                        <a:effectLst/>
                        <a:latin typeface="Times New Roman" pitchFamily="18" charset="0"/>
                        <a:cs typeface="Times New Roman" pitchFamily="18" charset="0"/>
                      </a:endParaRP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763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běžná nebo speciální tiskovina</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vysoká společenská obliba</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větší přehlednost</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relativně vysoké náklady</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omezený prostor (počet stran)</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47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internet</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relativně nízké náklady</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relativně neomezený prostor (možnost umístění velkého množství informací)</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obtížnější orientace</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nižší dostupnost než tiskovina</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určitý konzervatismus</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477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elektronická pošta</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relativně nízké náklady</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možnost zaslání velkého množství informací</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možnost cíleného informování</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obtížnější orientace</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nižší dostupnost než tiskovina</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určitý konzervatismus</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96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krátké textové zprávy (SMS)</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operativnost vyslání i příjmu informace</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minimální rozsah informace</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relativně vysoké náklady (hromadné rozesílání)</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9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veřejný rozhlas</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je vybudován téměř v každé obci</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operativnost vyslání informace</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minimální rozsah informace</a:t>
                      </a: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cs-CZ" sz="1400" b="0" i="0" u="none" strike="noStrike" cap="none" normalizeH="0" baseline="0" smtClean="0">
                          <a:ln>
                            <a:noFill/>
                          </a:ln>
                          <a:solidFill>
                            <a:schemeClr val="tx1"/>
                          </a:solidFill>
                          <a:effectLst/>
                          <a:latin typeface="Times New Roman" pitchFamily="18" charset="0"/>
                          <a:cs typeface="Times New Roman" pitchFamily="18" charset="0"/>
                        </a:rPr>
                        <a:t>nejistý příjem informace</a:t>
                      </a:r>
                    </a:p>
                  </a:txBody>
                  <a:tcPr marL="41157" marR="4115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73760"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3" name="Rectangle 2"/>
          <p:cNvSpPr>
            <a:spLocks noGrp="1" noChangeArrowheads="1"/>
          </p:cNvSpPr>
          <p:nvPr>
            <p:ph type="title" idx="4294967295"/>
          </p:nvPr>
        </p:nvSpPr>
        <p:spPr>
          <a:xfrm>
            <a:off x="285750" y="285750"/>
            <a:ext cx="8229600" cy="857250"/>
          </a:xfrm>
        </p:spPr>
        <p:txBody>
          <a:bodyPr anchor="b"/>
          <a:lstStyle/>
          <a:p>
            <a:pPr eaLnBrk="1" hangingPunct="1"/>
            <a:r>
              <a:rPr lang="cs-CZ" sz="2400" b="1" smtClean="0">
                <a:solidFill>
                  <a:srgbClr val="C00000"/>
                </a:solidFill>
              </a:rPr>
              <a:t>ROZHODOVÁNÍ</a:t>
            </a:r>
            <a:r>
              <a:rPr lang="cs-CZ" sz="2400" b="1" smtClean="0"/>
              <a:t> V OBLASTI REGIONÁLNÍHO ROZVOJE</a:t>
            </a:r>
            <a:endParaRPr lang="cs-CZ" sz="2400" b="1" u="sng" smtClean="0"/>
          </a:p>
        </p:txBody>
      </p:sp>
      <p:sp>
        <p:nvSpPr>
          <p:cNvPr id="74754" name="Rectangle 3"/>
          <p:cNvSpPr>
            <a:spLocks noGrp="1" noChangeArrowheads="1"/>
          </p:cNvSpPr>
          <p:nvPr>
            <p:ph type="body" idx="4294967295"/>
          </p:nvPr>
        </p:nvSpPr>
        <p:spPr>
          <a:xfrm>
            <a:off x="323850" y="1268413"/>
            <a:ext cx="8064500" cy="5000625"/>
          </a:xfrm>
        </p:spPr>
        <p:txBody>
          <a:bodyPr/>
          <a:lstStyle/>
          <a:p>
            <a:pPr eaLnBrk="1" hangingPunct="1">
              <a:buFontTx/>
              <a:buNone/>
            </a:pPr>
            <a:r>
              <a:rPr lang="cs-CZ" sz="2000" smtClean="0">
                <a:cs typeface="Arial" charset="0"/>
              </a:rPr>
              <a:t>MANAŽERSKÉ FUNKCE</a:t>
            </a:r>
          </a:p>
          <a:p>
            <a:pPr eaLnBrk="1" hangingPunct="1"/>
            <a:endParaRPr lang="cs-CZ" sz="2000" smtClean="0">
              <a:cs typeface="Arial" charset="0"/>
            </a:endParaRPr>
          </a:p>
          <a:p>
            <a:pPr eaLnBrk="1" hangingPunct="1"/>
            <a:r>
              <a:rPr lang="cs-CZ" sz="2000" smtClean="0">
                <a:cs typeface="Arial" charset="0"/>
              </a:rPr>
              <a:t>SEKVENČNÍ (postupné, posloupné funkce)</a:t>
            </a:r>
            <a:endParaRPr lang="en-GB" sz="2000" smtClean="0">
              <a:solidFill>
                <a:srgbClr val="000000"/>
              </a:solidFill>
              <a:cs typeface="Arial" charset="0"/>
            </a:endParaRPr>
          </a:p>
          <a:p>
            <a:pPr eaLnBrk="1" hangingPunct="1">
              <a:buFontTx/>
              <a:buNone/>
            </a:pPr>
            <a:r>
              <a:rPr lang="cs-CZ" sz="2000" smtClean="0">
                <a:cs typeface="Arial" charset="0"/>
              </a:rPr>
              <a:t>	- plánování</a:t>
            </a:r>
          </a:p>
          <a:p>
            <a:pPr eaLnBrk="1" hangingPunct="1">
              <a:buFontTx/>
              <a:buNone/>
            </a:pPr>
            <a:r>
              <a:rPr lang="cs-CZ" sz="2000" smtClean="0">
                <a:cs typeface="Arial" charset="0"/>
              </a:rPr>
              <a:t>	- organizování</a:t>
            </a:r>
          </a:p>
          <a:p>
            <a:pPr eaLnBrk="1" hangingPunct="1">
              <a:buFontTx/>
              <a:buNone/>
            </a:pPr>
            <a:r>
              <a:rPr lang="cs-CZ" sz="2000" smtClean="0">
                <a:cs typeface="Arial" charset="0"/>
              </a:rPr>
              <a:t>	- personální politika</a:t>
            </a:r>
          </a:p>
          <a:p>
            <a:pPr eaLnBrk="1" hangingPunct="1">
              <a:buFontTx/>
              <a:buNone/>
            </a:pPr>
            <a:r>
              <a:rPr lang="cs-CZ" sz="2000" smtClean="0">
                <a:cs typeface="Arial" charset="0"/>
              </a:rPr>
              <a:t>	- vedení lidí</a:t>
            </a:r>
          </a:p>
          <a:p>
            <a:pPr eaLnBrk="1" hangingPunct="1">
              <a:buFontTx/>
              <a:buNone/>
            </a:pPr>
            <a:r>
              <a:rPr lang="cs-CZ" sz="2000" smtClean="0">
                <a:cs typeface="Arial" charset="0"/>
              </a:rPr>
              <a:t>	- kontrola</a:t>
            </a:r>
          </a:p>
          <a:p>
            <a:pPr eaLnBrk="1" hangingPunct="1">
              <a:buFontTx/>
              <a:buNone/>
            </a:pPr>
            <a:endParaRPr lang="cs-CZ" sz="2000" smtClean="0">
              <a:cs typeface="Arial" charset="0"/>
            </a:endParaRPr>
          </a:p>
          <a:p>
            <a:pPr eaLnBrk="1" hangingPunct="1"/>
            <a:r>
              <a:rPr lang="cs-CZ" sz="2000" smtClean="0">
                <a:cs typeface="Arial" charset="0"/>
              </a:rPr>
              <a:t>PRŮBĚŽNÉ</a:t>
            </a:r>
          </a:p>
          <a:p>
            <a:pPr eaLnBrk="1" hangingPunct="1">
              <a:buFontTx/>
              <a:buNone/>
            </a:pPr>
            <a:r>
              <a:rPr lang="cs-CZ" sz="2000" smtClean="0">
                <a:cs typeface="Arial" charset="0"/>
              </a:rPr>
              <a:t>	- analýza</a:t>
            </a:r>
          </a:p>
          <a:p>
            <a:pPr eaLnBrk="1" hangingPunct="1">
              <a:buFontTx/>
              <a:buNone/>
            </a:pPr>
            <a:r>
              <a:rPr lang="cs-CZ" sz="2000" smtClean="0">
                <a:cs typeface="Arial" charset="0"/>
              </a:rPr>
              <a:t>	- rozhodování</a:t>
            </a:r>
          </a:p>
          <a:p>
            <a:pPr eaLnBrk="1" hangingPunct="1">
              <a:buFontTx/>
              <a:buNone/>
            </a:pPr>
            <a:r>
              <a:rPr lang="cs-CZ" sz="2000" smtClean="0">
                <a:cs typeface="Arial" charset="0"/>
              </a:rPr>
              <a:t>	- komunikace</a:t>
            </a:r>
            <a:endParaRPr lang="cs-CZ" sz="2000" smtClean="0"/>
          </a:p>
        </p:txBody>
      </p:sp>
      <p:sp>
        <p:nvSpPr>
          <p:cNvPr id="6" name="Obdélník 5"/>
          <p:cNvSpPr/>
          <p:nvPr/>
        </p:nvSpPr>
        <p:spPr>
          <a:xfrm>
            <a:off x="3681413" y="3197225"/>
            <a:ext cx="3857625" cy="2571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sz="2400" b="1" dirty="0">
                <a:solidFill>
                  <a:srgbClr val="C00000"/>
                </a:solidFill>
                <a:cs typeface="Arial" pitchFamily="34" charset="0"/>
              </a:rPr>
              <a:t>ROZHODOVACÍ PROCESY</a:t>
            </a:r>
          </a:p>
          <a:p>
            <a:pPr algn="ctr">
              <a:defRPr/>
            </a:pPr>
            <a:endParaRPr lang="cs-CZ" b="1" dirty="0">
              <a:solidFill>
                <a:srgbClr val="C00000"/>
              </a:solidFill>
              <a:cs typeface="Arial" pitchFamily="34" charset="0"/>
            </a:endParaRPr>
          </a:p>
          <a:p>
            <a:pPr algn="ctr">
              <a:defRPr/>
            </a:pPr>
            <a:endParaRPr lang="cs-CZ" b="1" dirty="0">
              <a:solidFill>
                <a:srgbClr val="C00000"/>
              </a:solidFill>
              <a:cs typeface="Arial" pitchFamily="34" charset="0"/>
            </a:endParaRPr>
          </a:p>
          <a:p>
            <a:pPr algn="ctr">
              <a:defRPr/>
            </a:pPr>
            <a:endParaRPr lang="cs-CZ" b="1" dirty="0">
              <a:solidFill>
                <a:srgbClr val="C00000"/>
              </a:solidFill>
              <a:cs typeface="Arial" pitchFamily="34" charset="0"/>
            </a:endParaRPr>
          </a:p>
          <a:p>
            <a:pPr algn="ctr">
              <a:defRPr/>
            </a:pPr>
            <a:endParaRPr lang="cs-CZ" b="1" dirty="0">
              <a:solidFill>
                <a:srgbClr val="C00000"/>
              </a:solidFill>
              <a:cs typeface="Arial" pitchFamily="34" charset="0"/>
            </a:endParaRPr>
          </a:p>
          <a:p>
            <a:pPr algn="ctr">
              <a:defRPr/>
            </a:pPr>
            <a:r>
              <a:rPr lang="cs-CZ" sz="2400" b="1" dirty="0">
                <a:solidFill>
                  <a:srgbClr val="C00000"/>
                </a:solidFill>
                <a:cs typeface="Arial" pitchFamily="34" charset="0"/>
              </a:rPr>
              <a:t>ZÁKLAD PLÁNOVÁNÍ</a:t>
            </a:r>
          </a:p>
        </p:txBody>
      </p:sp>
      <p:cxnSp>
        <p:nvCxnSpPr>
          <p:cNvPr id="10" name="Přímá spojovací šipka 9"/>
          <p:cNvCxnSpPr/>
          <p:nvPr/>
        </p:nvCxnSpPr>
        <p:spPr>
          <a:xfrm>
            <a:off x="2109788" y="2625725"/>
            <a:ext cx="1428750" cy="714375"/>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11" name="Přímá spojovací šipka 10"/>
          <p:cNvCxnSpPr/>
          <p:nvPr/>
        </p:nvCxnSpPr>
        <p:spPr>
          <a:xfrm flipV="1">
            <a:off x="2252663" y="5054600"/>
            <a:ext cx="1285875" cy="64293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14" name="Je rovno 13"/>
          <p:cNvSpPr/>
          <p:nvPr/>
        </p:nvSpPr>
        <p:spPr>
          <a:xfrm>
            <a:off x="5143500" y="4714875"/>
            <a:ext cx="1000125" cy="571500"/>
          </a:xfrm>
          <a:prstGeom prst="mathEqual">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solidFill>
                <a:schemeClr val="tx1"/>
              </a:solidFill>
            </a:endParaRPr>
          </a:p>
        </p:txBody>
      </p:sp>
      <p:pic>
        <p:nvPicPr>
          <p:cNvPr id="7475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7" name="Rectangle 2"/>
          <p:cNvSpPr>
            <a:spLocks noGrp="1" noChangeArrowheads="1"/>
          </p:cNvSpPr>
          <p:nvPr>
            <p:ph type="title" idx="4294967295"/>
          </p:nvPr>
        </p:nvSpPr>
        <p:spPr>
          <a:xfrm>
            <a:off x="250825" y="0"/>
            <a:ext cx="8229600" cy="571500"/>
          </a:xfrm>
        </p:spPr>
        <p:txBody>
          <a:bodyPr anchor="b"/>
          <a:lstStyle/>
          <a:p>
            <a:pPr eaLnBrk="1" hangingPunct="1"/>
            <a:r>
              <a:rPr lang="cs-CZ" sz="2400" b="1" smtClean="0"/>
              <a:t>PROCES ROZHODOVÁNÍ</a:t>
            </a:r>
            <a:endParaRPr lang="cs-CZ" sz="2400" b="1" u="sng" smtClean="0"/>
          </a:p>
        </p:txBody>
      </p:sp>
      <p:sp>
        <p:nvSpPr>
          <p:cNvPr id="75778" name="Rectangle 3"/>
          <p:cNvSpPr>
            <a:spLocks noGrp="1" noChangeArrowheads="1"/>
          </p:cNvSpPr>
          <p:nvPr>
            <p:ph type="body" idx="4294967295"/>
          </p:nvPr>
        </p:nvSpPr>
        <p:spPr>
          <a:xfrm>
            <a:off x="323850" y="620713"/>
            <a:ext cx="8064500" cy="5715000"/>
          </a:xfrm>
        </p:spPr>
        <p:txBody>
          <a:bodyPr/>
          <a:lstStyle/>
          <a:p>
            <a:pPr eaLnBrk="1" hangingPunct="1">
              <a:buFontTx/>
              <a:buNone/>
            </a:pPr>
            <a:r>
              <a:rPr lang="cs-CZ" sz="2000" b="1" smtClean="0">
                <a:solidFill>
                  <a:srgbClr val="C00000"/>
                </a:solidFill>
                <a:cs typeface="Arial" charset="0"/>
              </a:rPr>
              <a:t>Proces rozhodování</a:t>
            </a:r>
          </a:p>
          <a:p>
            <a:pPr eaLnBrk="1" hangingPunct="1">
              <a:buFontTx/>
              <a:buNone/>
            </a:pPr>
            <a:r>
              <a:rPr lang="cs-CZ" sz="2000" smtClean="0">
                <a:cs typeface="Arial" charset="0"/>
              </a:rPr>
              <a:t>= proces řešení </a:t>
            </a:r>
            <a:r>
              <a:rPr lang="cs-CZ" sz="2000" u="sng" smtClean="0">
                <a:cs typeface="Arial" charset="0"/>
              </a:rPr>
              <a:t>rozhodovacích problémů</a:t>
            </a:r>
          </a:p>
          <a:p>
            <a:pPr eaLnBrk="1" hangingPunct="1">
              <a:buFontTx/>
              <a:buNone/>
            </a:pPr>
            <a:r>
              <a:rPr lang="cs-CZ" sz="2000" smtClean="0">
                <a:cs typeface="Arial" charset="0"/>
              </a:rPr>
              <a:t>				problém s více než jednou variantou řešení</a:t>
            </a:r>
          </a:p>
          <a:p>
            <a:pPr eaLnBrk="1" hangingPunct="1">
              <a:buFontTx/>
              <a:buNone/>
            </a:pPr>
            <a:r>
              <a:rPr lang="cs-CZ" sz="2000" smtClean="0">
                <a:cs typeface="Arial" charset="0"/>
              </a:rPr>
              <a:t>					proces volby = hlavní prvek 					rozhodování</a:t>
            </a:r>
          </a:p>
          <a:p>
            <a:pPr eaLnBrk="1" hangingPunct="1">
              <a:buFontTx/>
              <a:buNone/>
            </a:pPr>
            <a:endParaRPr lang="cs-CZ" sz="2000" smtClean="0">
              <a:cs typeface="Arial" charset="0"/>
            </a:endParaRPr>
          </a:p>
          <a:p>
            <a:pPr eaLnBrk="1" hangingPunct="1">
              <a:buFontTx/>
              <a:buNone/>
            </a:pPr>
            <a:r>
              <a:rPr lang="cs-CZ" sz="2000" b="1" smtClean="0">
                <a:solidFill>
                  <a:srgbClr val="C00000"/>
                </a:solidFill>
                <a:cs typeface="Arial" charset="0"/>
              </a:rPr>
              <a:t>Struktura rozhodovacího procesu</a:t>
            </a:r>
          </a:p>
          <a:p>
            <a:pPr eaLnBrk="1" hangingPunct="1"/>
            <a:r>
              <a:rPr lang="cs-CZ" sz="2000" smtClean="0">
                <a:cs typeface="Arial" charset="0"/>
              </a:rPr>
              <a:t>identifikace problému</a:t>
            </a:r>
          </a:p>
          <a:p>
            <a:pPr eaLnBrk="1" hangingPunct="1"/>
            <a:r>
              <a:rPr lang="cs-CZ" sz="2000" smtClean="0">
                <a:cs typeface="Arial" charset="0"/>
              </a:rPr>
              <a:t>analýza a formulace problému</a:t>
            </a:r>
          </a:p>
          <a:p>
            <a:pPr eaLnBrk="1" hangingPunct="1"/>
            <a:r>
              <a:rPr lang="cs-CZ" sz="2000" smtClean="0">
                <a:cs typeface="Arial" charset="0"/>
              </a:rPr>
              <a:t>stanovení kritérií hodnocení</a:t>
            </a:r>
          </a:p>
          <a:p>
            <a:pPr eaLnBrk="1" hangingPunct="1"/>
            <a:r>
              <a:rPr lang="cs-CZ" sz="2000" smtClean="0">
                <a:cs typeface="Arial" charset="0"/>
              </a:rPr>
              <a:t>tvorba variant</a:t>
            </a:r>
          </a:p>
          <a:p>
            <a:pPr eaLnBrk="1" hangingPunct="1"/>
            <a:r>
              <a:rPr lang="cs-CZ" sz="2000" smtClean="0">
                <a:cs typeface="Arial" charset="0"/>
              </a:rPr>
              <a:t>stanovení důsledků rozhodovacích variant</a:t>
            </a:r>
          </a:p>
          <a:p>
            <a:pPr eaLnBrk="1" hangingPunct="1"/>
            <a:r>
              <a:rPr lang="cs-CZ" sz="2000" smtClean="0">
                <a:cs typeface="Arial" charset="0"/>
              </a:rPr>
              <a:t>výběr varianty</a:t>
            </a:r>
          </a:p>
          <a:p>
            <a:pPr eaLnBrk="1" hangingPunct="1"/>
            <a:r>
              <a:rPr lang="cs-CZ" sz="2000" smtClean="0">
                <a:cs typeface="Arial" charset="0"/>
              </a:rPr>
              <a:t>realizace</a:t>
            </a:r>
          </a:p>
          <a:p>
            <a:pPr eaLnBrk="1" hangingPunct="1"/>
            <a:r>
              <a:rPr lang="cs-CZ" sz="2000" smtClean="0">
                <a:cs typeface="Arial" charset="0"/>
              </a:rPr>
              <a:t>kontrola výsledku</a:t>
            </a:r>
          </a:p>
        </p:txBody>
      </p:sp>
      <p:sp>
        <p:nvSpPr>
          <p:cNvPr id="4" name="Šipka ohnutá nahoru 3"/>
          <p:cNvSpPr/>
          <p:nvPr/>
        </p:nvSpPr>
        <p:spPr>
          <a:xfrm rot="5400000">
            <a:off x="2607469" y="1535906"/>
            <a:ext cx="285750" cy="64293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5" name="Šipka ohnutá nahoru 4"/>
          <p:cNvSpPr/>
          <p:nvPr/>
        </p:nvSpPr>
        <p:spPr>
          <a:xfrm rot="5400000">
            <a:off x="3536157" y="1893094"/>
            <a:ext cx="285750" cy="642937"/>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7578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1" name="Rectangle 2"/>
          <p:cNvSpPr>
            <a:spLocks noGrp="1" noChangeArrowheads="1"/>
          </p:cNvSpPr>
          <p:nvPr>
            <p:ph type="title" idx="4294967295"/>
          </p:nvPr>
        </p:nvSpPr>
        <p:spPr>
          <a:xfrm>
            <a:off x="285750" y="285750"/>
            <a:ext cx="8229600" cy="571500"/>
          </a:xfrm>
        </p:spPr>
        <p:txBody>
          <a:bodyPr anchor="b"/>
          <a:lstStyle/>
          <a:p>
            <a:pPr eaLnBrk="1" hangingPunct="1"/>
            <a:r>
              <a:rPr lang="cs-CZ" sz="2400" b="1" smtClean="0"/>
              <a:t>PROCES ROZHODOVÁNÍ</a:t>
            </a:r>
            <a:endParaRPr lang="cs-CZ" sz="2400" b="1" u="sng" smtClean="0"/>
          </a:p>
        </p:txBody>
      </p:sp>
      <p:sp>
        <p:nvSpPr>
          <p:cNvPr id="76802" name="Rectangle 3"/>
          <p:cNvSpPr>
            <a:spLocks noGrp="1" noChangeArrowheads="1"/>
          </p:cNvSpPr>
          <p:nvPr>
            <p:ph type="body" idx="4294967295"/>
          </p:nvPr>
        </p:nvSpPr>
        <p:spPr>
          <a:xfrm>
            <a:off x="357188" y="928688"/>
            <a:ext cx="8064500" cy="5715000"/>
          </a:xfrm>
        </p:spPr>
        <p:txBody>
          <a:bodyPr/>
          <a:lstStyle/>
          <a:p>
            <a:pPr eaLnBrk="1" hangingPunct="1">
              <a:buFontTx/>
              <a:buNone/>
            </a:pPr>
            <a:r>
              <a:rPr lang="cs-CZ" sz="2000" b="1" smtClean="0">
                <a:solidFill>
                  <a:srgbClr val="C00000"/>
                </a:solidFill>
                <a:cs typeface="Arial" charset="0"/>
              </a:rPr>
              <a:t>Základní prvky rozhodovacího procesu</a:t>
            </a:r>
          </a:p>
          <a:p>
            <a:pPr eaLnBrk="1" hangingPunct="1"/>
            <a:r>
              <a:rPr lang="cs-CZ" sz="2000" b="1" smtClean="0">
                <a:cs typeface="Arial" charset="0"/>
              </a:rPr>
              <a:t>cíl rozhodování </a:t>
            </a:r>
          </a:p>
          <a:p>
            <a:pPr eaLnBrk="1" hangingPunct="1">
              <a:buFontTx/>
              <a:buNone/>
            </a:pPr>
            <a:r>
              <a:rPr lang="cs-CZ" sz="2000" smtClean="0">
                <a:cs typeface="Arial" charset="0"/>
              </a:rPr>
              <a:t>	- hierarchie cílů v regionálním plánování</a:t>
            </a:r>
          </a:p>
          <a:p>
            <a:pPr eaLnBrk="1" hangingPunct="1">
              <a:buFontTx/>
              <a:buNone/>
            </a:pPr>
            <a:r>
              <a:rPr lang="cs-CZ" sz="2000" smtClean="0">
                <a:cs typeface="Arial" charset="0"/>
              </a:rPr>
              <a:t>	- možný odlišný charakter cílů – číselné vyjádření (kvantitativní cíle), slovní popis (kvalitativní cíle)</a:t>
            </a:r>
          </a:p>
          <a:p>
            <a:pPr eaLnBrk="1" hangingPunct="1">
              <a:buFontTx/>
              <a:buNone/>
            </a:pPr>
            <a:endParaRPr lang="cs-CZ" sz="2000" smtClean="0">
              <a:cs typeface="Arial" charset="0"/>
            </a:endParaRPr>
          </a:p>
          <a:p>
            <a:pPr eaLnBrk="1" hangingPunct="1"/>
            <a:r>
              <a:rPr lang="cs-CZ" sz="2000" b="1" smtClean="0">
                <a:cs typeface="Arial" charset="0"/>
              </a:rPr>
              <a:t>kritéria hodnocení</a:t>
            </a:r>
          </a:p>
          <a:p>
            <a:pPr eaLnBrk="1" hangingPunct="1">
              <a:buFontTx/>
              <a:buNone/>
            </a:pPr>
            <a:r>
              <a:rPr lang="cs-CZ" sz="2000" smtClean="0">
                <a:cs typeface="Arial" charset="0"/>
              </a:rPr>
              <a:t>	- nástroj pro posouzení výhodnosti jednotlivých variant</a:t>
            </a:r>
          </a:p>
          <a:p>
            <a:pPr eaLnBrk="1" hangingPunct="1">
              <a:buFontTx/>
              <a:buNone/>
            </a:pPr>
            <a:r>
              <a:rPr lang="cs-CZ" sz="2000" smtClean="0">
                <a:cs typeface="Arial" charset="0"/>
              </a:rPr>
              <a:t>	- kvantitativní kritéria (nákladový vs. výnosový typ)</a:t>
            </a:r>
          </a:p>
          <a:p>
            <a:pPr eaLnBrk="1" hangingPunct="1">
              <a:buFontTx/>
              <a:buNone/>
            </a:pPr>
            <a:r>
              <a:rPr lang="cs-CZ" sz="2000" smtClean="0">
                <a:cs typeface="Arial" charset="0"/>
              </a:rPr>
              <a:t>	- kvalitativní kritéria</a:t>
            </a:r>
          </a:p>
          <a:p>
            <a:pPr eaLnBrk="1" hangingPunct="1"/>
            <a:endParaRPr lang="cs-CZ" sz="2000" smtClean="0">
              <a:cs typeface="Arial" charset="0"/>
            </a:endParaRPr>
          </a:p>
          <a:p>
            <a:pPr eaLnBrk="1" hangingPunct="1"/>
            <a:r>
              <a:rPr lang="cs-CZ" sz="2000" b="1" smtClean="0">
                <a:cs typeface="Arial" charset="0"/>
              </a:rPr>
              <a:t>subjekt rozhodování</a:t>
            </a:r>
          </a:p>
          <a:p>
            <a:pPr eaLnBrk="1" hangingPunct="1">
              <a:buFontTx/>
              <a:buNone/>
            </a:pPr>
            <a:r>
              <a:rPr lang="cs-CZ" sz="2000" smtClean="0">
                <a:cs typeface="Arial" charset="0"/>
              </a:rPr>
              <a:t>	- individuální (jednotlivec)</a:t>
            </a:r>
          </a:p>
          <a:p>
            <a:pPr eaLnBrk="1" hangingPunct="1">
              <a:buFontTx/>
              <a:buNone/>
            </a:pPr>
            <a:r>
              <a:rPr lang="cs-CZ" sz="2000" smtClean="0">
                <a:cs typeface="Arial" charset="0"/>
              </a:rPr>
              <a:t>	- kolektivní (skupina lidí)</a:t>
            </a:r>
          </a:p>
        </p:txBody>
      </p:sp>
      <p:cxnSp>
        <p:nvCxnSpPr>
          <p:cNvPr id="7" name="Přímá spojovací šipka 6"/>
          <p:cNvCxnSpPr/>
          <p:nvPr/>
        </p:nvCxnSpPr>
        <p:spPr>
          <a:xfrm rot="10800000" flipV="1">
            <a:off x="2857500" y="2428875"/>
            <a:ext cx="4000500" cy="15001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Přímá spojovací šipka 7"/>
          <p:cNvCxnSpPr/>
          <p:nvPr/>
        </p:nvCxnSpPr>
        <p:spPr>
          <a:xfrm rot="5400000">
            <a:off x="2143125" y="3071813"/>
            <a:ext cx="1643063" cy="92868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pic>
        <p:nvPicPr>
          <p:cNvPr id="7680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7" name="Nadpis 1"/>
          <p:cNvSpPr>
            <a:spLocks noGrp="1"/>
          </p:cNvSpPr>
          <p:nvPr>
            <p:ph type="title" idx="4294967295"/>
          </p:nvPr>
        </p:nvSpPr>
        <p:spPr/>
        <p:txBody>
          <a:bodyPr anchor="b"/>
          <a:lstStyle/>
          <a:p>
            <a:pPr eaLnBrk="1" hangingPunct="1"/>
            <a:r>
              <a:rPr lang="cs-CZ" smtClean="0"/>
              <a:t>ZÁKLADNÍ LEGISLATIVA – NÁRODNÍ 1</a:t>
            </a:r>
          </a:p>
        </p:txBody>
      </p:sp>
      <p:sp>
        <p:nvSpPr>
          <p:cNvPr id="19458" name="Zástupný symbol pro obsah 2"/>
          <p:cNvSpPr>
            <a:spLocks noGrp="1"/>
          </p:cNvSpPr>
          <p:nvPr>
            <p:ph sz="quarter" idx="4294967295"/>
          </p:nvPr>
        </p:nvSpPr>
        <p:spPr/>
        <p:txBody>
          <a:bodyPr/>
          <a:lstStyle/>
          <a:p>
            <a:pPr eaLnBrk="1" hangingPunct="1">
              <a:lnSpc>
                <a:spcPct val="90000"/>
              </a:lnSpc>
            </a:pPr>
            <a:r>
              <a:rPr lang="cs-CZ" sz="2400" smtClean="0"/>
              <a:t>Ústava ČR (hlava 1, čl. 8; hlava 7. Územní samospráva (čl. 99-105)</a:t>
            </a:r>
          </a:p>
          <a:p>
            <a:pPr eaLnBrk="1" hangingPunct="1">
              <a:lnSpc>
                <a:spcPct val="90000"/>
              </a:lnSpc>
            </a:pPr>
            <a:r>
              <a:rPr lang="cs-CZ" sz="2400" smtClean="0"/>
              <a:t>Zák. č. 248/2000 Sb., o podpoře regionálního rozvoje</a:t>
            </a:r>
          </a:p>
          <a:p>
            <a:pPr eaLnBrk="1" hangingPunct="1">
              <a:lnSpc>
                <a:spcPct val="90000"/>
              </a:lnSpc>
              <a:buFontTx/>
              <a:buChar char="-"/>
            </a:pPr>
            <a:r>
              <a:rPr lang="cs-CZ" sz="2400" b="1" smtClean="0"/>
              <a:t>oblasti podpory </a:t>
            </a:r>
            <a:r>
              <a:rPr lang="cs-CZ" sz="2400" smtClean="0"/>
              <a:t>(ekonomika, lidské zdroje, infrastruktura, cestovní ruch, životní prostředí)</a:t>
            </a:r>
          </a:p>
          <a:p>
            <a:pPr eaLnBrk="1" hangingPunct="1">
              <a:lnSpc>
                <a:spcPct val="90000"/>
              </a:lnSpc>
              <a:buFontTx/>
              <a:buChar char="-"/>
            </a:pPr>
            <a:r>
              <a:rPr lang="cs-CZ" sz="2400" smtClean="0"/>
              <a:t>regiony se soustředěnou podporou státu</a:t>
            </a:r>
          </a:p>
          <a:p>
            <a:pPr eaLnBrk="1" hangingPunct="1">
              <a:lnSpc>
                <a:spcPct val="90000"/>
              </a:lnSpc>
              <a:buFontTx/>
              <a:buChar char="-"/>
            </a:pPr>
            <a:r>
              <a:rPr lang="cs-CZ" sz="2400" smtClean="0"/>
              <a:t>strategie regionálního rozvoje → státní program regionálního rozvoje → finanční podpora</a:t>
            </a:r>
          </a:p>
          <a:p>
            <a:pPr eaLnBrk="1" hangingPunct="1">
              <a:lnSpc>
                <a:spcPct val="90000"/>
              </a:lnSpc>
              <a:buFontTx/>
              <a:buChar char="-"/>
            </a:pPr>
            <a:r>
              <a:rPr lang="cs-CZ" sz="2400" smtClean="0"/>
              <a:t>regionální rozvoj a KRAJE</a:t>
            </a:r>
          </a:p>
          <a:p>
            <a:pPr eaLnBrk="1" hangingPunct="1">
              <a:lnSpc>
                <a:spcPct val="90000"/>
              </a:lnSpc>
              <a:buFontTx/>
              <a:buChar char="-"/>
            </a:pPr>
            <a:r>
              <a:rPr lang="cs-CZ" sz="2400" smtClean="0"/>
              <a:t>regionální rozvoj a OBCE</a:t>
            </a:r>
          </a:p>
          <a:p>
            <a:pPr eaLnBrk="1" hangingPunct="1">
              <a:lnSpc>
                <a:spcPct val="90000"/>
              </a:lnSpc>
              <a:buFontTx/>
              <a:buChar char="-"/>
            </a:pPr>
            <a:r>
              <a:rPr lang="cs-CZ" sz="2400" smtClean="0"/>
              <a:t>koordinace hospodářské a sociální soudržnosti</a:t>
            </a:r>
          </a:p>
          <a:p>
            <a:pPr eaLnBrk="1" hangingPunct="1">
              <a:lnSpc>
                <a:spcPct val="90000"/>
              </a:lnSpc>
              <a:buFontTx/>
              <a:buNone/>
            </a:pPr>
            <a:endParaRPr lang="cs-CZ" sz="2400" smtClean="0"/>
          </a:p>
          <a:p>
            <a:pPr eaLnBrk="1" hangingPunct="1">
              <a:lnSpc>
                <a:spcPct val="90000"/>
              </a:lnSpc>
              <a:buFontTx/>
              <a:buChar char="-"/>
            </a:pPr>
            <a:endParaRPr lang="cs-CZ" sz="2400" smtClean="0"/>
          </a:p>
          <a:p>
            <a:pPr eaLnBrk="1" hangingPunct="1">
              <a:lnSpc>
                <a:spcPct val="90000"/>
              </a:lnSpc>
              <a:buFontTx/>
              <a:buChar char="-"/>
            </a:pPr>
            <a:endParaRPr lang="cs-CZ" smtClean="0"/>
          </a:p>
          <a:p>
            <a:pPr eaLnBrk="1" hangingPunct="1">
              <a:lnSpc>
                <a:spcPct val="90000"/>
              </a:lnSpc>
            </a:pPr>
            <a:endParaRPr lang="cs-CZ" smtClean="0"/>
          </a:p>
          <a:p>
            <a:pPr eaLnBrk="1" hangingPunct="1">
              <a:lnSpc>
                <a:spcPct val="90000"/>
              </a:lnSpc>
            </a:pPr>
            <a:endParaRPr lang="cs-CZ" smtClean="0"/>
          </a:p>
          <a:p>
            <a:pPr eaLnBrk="1" hangingPunct="1">
              <a:lnSpc>
                <a:spcPct val="90000"/>
              </a:lnSpc>
            </a:pPr>
            <a:endParaRPr lang="cs-CZ" smtClean="0"/>
          </a:p>
          <a:p>
            <a:pPr eaLnBrk="1" hangingPunct="1">
              <a:lnSpc>
                <a:spcPct val="90000"/>
              </a:lnSpc>
              <a:buFontTx/>
              <a:buNone/>
            </a:pPr>
            <a:endParaRPr lang="cs-CZ" smtClean="0"/>
          </a:p>
          <a:p>
            <a:pPr eaLnBrk="1" hangingPunct="1">
              <a:lnSpc>
                <a:spcPct val="90000"/>
              </a:lnSpc>
            </a:pPr>
            <a:endParaRPr lang="cs-CZ" smtClean="0"/>
          </a:p>
        </p:txBody>
      </p:sp>
      <p:pic>
        <p:nvPicPr>
          <p:cNvPr id="1945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5" name="Rectangle 2"/>
          <p:cNvSpPr>
            <a:spLocks noGrp="1" noChangeArrowheads="1"/>
          </p:cNvSpPr>
          <p:nvPr>
            <p:ph type="title" idx="4294967295"/>
          </p:nvPr>
        </p:nvSpPr>
        <p:spPr>
          <a:xfrm>
            <a:off x="285750" y="285750"/>
            <a:ext cx="8229600" cy="571500"/>
          </a:xfrm>
        </p:spPr>
        <p:txBody>
          <a:bodyPr anchor="b"/>
          <a:lstStyle/>
          <a:p>
            <a:pPr eaLnBrk="1" hangingPunct="1"/>
            <a:r>
              <a:rPr lang="cs-CZ" sz="4100" b="1" smtClean="0"/>
              <a:t>PROCES ROZHODOVÁNÍ</a:t>
            </a:r>
            <a:endParaRPr lang="cs-CZ" sz="4100" b="1" u="sng" smtClean="0"/>
          </a:p>
        </p:txBody>
      </p:sp>
      <p:sp>
        <p:nvSpPr>
          <p:cNvPr id="77826" name="Rectangle 3"/>
          <p:cNvSpPr>
            <a:spLocks noGrp="1" noChangeArrowheads="1"/>
          </p:cNvSpPr>
          <p:nvPr>
            <p:ph type="body" idx="4294967295"/>
          </p:nvPr>
        </p:nvSpPr>
        <p:spPr>
          <a:xfrm>
            <a:off x="357188" y="928688"/>
            <a:ext cx="8064500" cy="5715000"/>
          </a:xfrm>
        </p:spPr>
        <p:txBody>
          <a:bodyPr/>
          <a:lstStyle/>
          <a:p>
            <a:pPr eaLnBrk="1" hangingPunct="1">
              <a:buFontTx/>
              <a:buNone/>
            </a:pPr>
            <a:r>
              <a:rPr lang="cs-CZ" sz="2400" b="1" smtClean="0">
                <a:solidFill>
                  <a:srgbClr val="C00000"/>
                </a:solidFill>
                <a:cs typeface="Arial" charset="0"/>
              </a:rPr>
              <a:t>Základní prvky rozhodovacího procesu</a:t>
            </a:r>
          </a:p>
          <a:p>
            <a:pPr eaLnBrk="1" hangingPunct="1"/>
            <a:r>
              <a:rPr lang="cs-CZ" sz="2400" b="1" smtClean="0">
                <a:cs typeface="Arial" charset="0"/>
              </a:rPr>
              <a:t>objekt rozhodování</a:t>
            </a:r>
          </a:p>
          <a:p>
            <a:pPr eaLnBrk="1" hangingPunct="1">
              <a:buFontTx/>
              <a:buNone/>
            </a:pPr>
            <a:r>
              <a:rPr lang="cs-CZ" sz="2400" smtClean="0">
                <a:cs typeface="Arial" charset="0"/>
              </a:rPr>
              <a:t>	- oblast, které se rozhodování týká</a:t>
            </a:r>
          </a:p>
          <a:p>
            <a:pPr eaLnBrk="1" hangingPunct="1">
              <a:buFontTx/>
              <a:buNone/>
            </a:pPr>
            <a:r>
              <a:rPr lang="cs-CZ" sz="2400" smtClean="0">
                <a:cs typeface="Arial" charset="0"/>
              </a:rPr>
              <a:t>		a) prostorově vymezená oblast - území</a:t>
            </a:r>
          </a:p>
          <a:p>
            <a:pPr eaLnBrk="1" hangingPunct="1">
              <a:buFontTx/>
              <a:buNone/>
            </a:pPr>
            <a:r>
              <a:rPr lang="cs-CZ" sz="2400" smtClean="0">
                <a:cs typeface="Arial" charset="0"/>
              </a:rPr>
              <a:t>		b) tematicky vymezená oblast</a:t>
            </a:r>
          </a:p>
          <a:p>
            <a:pPr eaLnBrk="1" hangingPunct="1">
              <a:buFontTx/>
              <a:buNone/>
            </a:pPr>
            <a:r>
              <a:rPr lang="cs-CZ" sz="2400" smtClean="0">
                <a:cs typeface="Arial" charset="0"/>
              </a:rPr>
              <a:t>	</a:t>
            </a:r>
          </a:p>
          <a:p>
            <a:pPr eaLnBrk="1" hangingPunct="1"/>
            <a:r>
              <a:rPr lang="cs-CZ" sz="2400" b="1" smtClean="0">
                <a:cs typeface="Arial" charset="0"/>
              </a:rPr>
              <a:t>externí faktory</a:t>
            </a:r>
          </a:p>
          <a:p>
            <a:pPr eaLnBrk="1" hangingPunct="1">
              <a:buFontTx/>
              <a:buNone/>
            </a:pPr>
            <a:r>
              <a:rPr lang="cs-CZ" sz="2400" smtClean="0">
                <a:cs typeface="Arial" charset="0"/>
              </a:rPr>
              <a:t>	- neovlivnitelná rizika (nutné predikce případně scénář)</a:t>
            </a:r>
          </a:p>
          <a:p>
            <a:pPr eaLnBrk="1" hangingPunct="1">
              <a:buFontTx/>
              <a:buNone/>
            </a:pPr>
            <a:r>
              <a:rPr lang="cs-CZ" sz="2400" smtClean="0">
                <a:cs typeface="Arial" charset="0"/>
              </a:rPr>
              <a:t>	- nové příležitosti</a:t>
            </a:r>
          </a:p>
        </p:txBody>
      </p:sp>
      <p:sp>
        <p:nvSpPr>
          <p:cNvPr id="6" name="Obdélník 5"/>
          <p:cNvSpPr/>
          <p:nvPr/>
        </p:nvSpPr>
        <p:spPr>
          <a:xfrm>
            <a:off x="827088" y="5084763"/>
            <a:ext cx="7572375" cy="1000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buFont typeface="Arial" pitchFamily="34" charset="0"/>
              <a:buChar char="•"/>
              <a:defRPr/>
            </a:pPr>
            <a:r>
              <a:rPr lang="cs-CZ" b="1" dirty="0">
                <a:solidFill>
                  <a:srgbClr val="C00000"/>
                </a:solidFill>
                <a:cs typeface="Arial" pitchFamily="34" charset="0"/>
              </a:rPr>
              <a:t>ROZHODOVÁNÍ ZA JISTOTY </a:t>
            </a:r>
            <a:r>
              <a:rPr lang="cs-CZ" sz="1600" b="1" dirty="0">
                <a:solidFill>
                  <a:srgbClr val="C00000"/>
                </a:solidFill>
                <a:cs typeface="Arial" pitchFamily="34" charset="0"/>
              </a:rPr>
              <a:t>(víme, co nastane)</a:t>
            </a:r>
          </a:p>
          <a:p>
            <a:pPr>
              <a:buFont typeface="Arial" pitchFamily="34" charset="0"/>
              <a:buChar char="•"/>
              <a:defRPr/>
            </a:pPr>
            <a:r>
              <a:rPr lang="cs-CZ" b="1" dirty="0">
                <a:solidFill>
                  <a:srgbClr val="C00000"/>
                </a:solidFill>
                <a:cs typeface="Arial" pitchFamily="34" charset="0"/>
              </a:rPr>
              <a:t>ROZHODOVÁNÍ ZA RIZIKA </a:t>
            </a:r>
            <a:r>
              <a:rPr lang="cs-CZ" sz="1600" b="1" dirty="0">
                <a:solidFill>
                  <a:srgbClr val="C00000"/>
                </a:solidFill>
                <a:cs typeface="Arial" pitchFamily="34" charset="0"/>
              </a:rPr>
              <a:t>(známe situace, které mohou nastat)</a:t>
            </a:r>
          </a:p>
          <a:p>
            <a:pPr>
              <a:buFont typeface="Arial" pitchFamily="34" charset="0"/>
              <a:buChar char="•"/>
              <a:defRPr/>
            </a:pPr>
            <a:r>
              <a:rPr lang="cs-CZ" b="1" dirty="0">
                <a:solidFill>
                  <a:srgbClr val="C00000"/>
                </a:solidFill>
                <a:cs typeface="Arial" pitchFamily="34" charset="0"/>
              </a:rPr>
              <a:t>ROZHODOVÁNÍ ZA NEJISTOTY </a:t>
            </a:r>
            <a:r>
              <a:rPr lang="cs-CZ" sz="1600" b="1" dirty="0">
                <a:solidFill>
                  <a:srgbClr val="C00000"/>
                </a:solidFill>
                <a:cs typeface="Arial" pitchFamily="34" charset="0"/>
              </a:rPr>
              <a:t>(nemáme žádné relevantní informace)</a:t>
            </a:r>
          </a:p>
        </p:txBody>
      </p:sp>
      <p:sp>
        <p:nvSpPr>
          <p:cNvPr id="9" name="Šipka doprava 8"/>
          <p:cNvSpPr/>
          <p:nvPr/>
        </p:nvSpPr>
        <p:spPr>
          <a:xfrm rot="1899572">
            <a:off x="4140200" y="4652963"/>
            <a:ext cx="928688"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7782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9" name="Rectangle 1"/>
          <p:cNvSpPr>
            <a:spLocks noGrp="1" noChangeArrowheads="1"/>
          </p:cNvSpPr>
          <p:nvPr>
            <p:ph type="title" idx="4294967295"/>
          </p:nvPr>
        </p:nvSpPr>
        <p:spPr>
          <a:xfrm>
            <a:off x="214313" y="214313"/>
            <a:ext cx="8229600" cy="877887"/>
          </a:xfrm>
        </p:spPr>
        <p:txBody>
          <a:bodyPr anchor="b">
            <a:normAutofit/>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cs-CZ" sz="2400" b="1">
                <a:effectLst>
                  <a:outerShdw blurRad="38100" dist="38100" dir="2700000" algn="tl">
                    <a:srgbClr val="C0C0C0"/>
                  </a:outerShdw>
                </a:effectLst>
                <a:cs typeface="Arial" charset="0"/>
              </a:rPr>
              <a:t>SOCIOEKONOMICKÉ ASPEKTY ROZHODOVÁNÍ VE VEŘEJNÉ SPRÁVĚ</a:t>
            </a:r>
            <a:endParaRPr lang="en-GB" sz="2400" b="1">
              <a:effectLst>
                <a:outerShdw blurRad="38100" dist="38100" dir="2700000" algn="tl">
                  <a:srgbClr val="C0C0C0"/>
                </a:outerShdw>
              </a:effectLst>
              <a:cs typeface="Arial" charset="0"/>
            </a:endParaRPr>
          </a:p>
        </p:txBody>
      </p:sp>
      <p:sp>
        <p:nvSpPr>
          <p:cNvPr id="78850" name="Rectangle 2"/>
          <p:cNvSpPr>
            <a:spLocks noGrp="1" noChangeArrowheads="1"/>
          </p:cNvSpPr>
          <p:nvPr>
            <p:ph type="body" idx="4294967295"/>
          </p:nvPr>
        </p:nvSpPr>
        <p:spPr>
          <a:xfrm>
            <a:off x="285750" y="1285875"/>
            <a:ext cx="7634288" cy="431800"/>
          </a:xfrm>
        </p:spPr>
        <p:txBody>
          <a:bodyPr/>
          <a:lstStyle/>
          <a:p>
            <a:pPr marL="608013" indent="-608013" eaLnBrk="1" hangingPunct="1">
              <a:lnSpc>
                <a:spcPct val="90000"/>
              </a:lnSpc>
              <a:spcBef>
                <a:spcPts val="700"/>
              </a:spcBef>
              <a:buFontTx/>
              <a:buNone/>
              <a:tabLst>
                <a:tab pos="1177925" algn="l"/>
                <a:tab pos="2092325" algn="l"/>
                <a:tab pos="3006725" algn="l"/>
                <a:tab pos="3921125" algn="l"/>
                <a:tab pos="4835525" algn="l"/>
                <a:tab pos="5749925" algn="l"/>
                <a:tab pos="6664325" algn="l"/>
                <a:tab pos="7578725" algn="l"/>
                <a:tab pos="8493125" algn="l"/>
                <a:tab pos="9407525" algn="l"/>
                <a:tab pos="10321925" algn="l"/>
              </a:tabLst>
            </a:pPr>
            <a:r>
              <a:rPr lang="en-GB" sz="2800" b="1" u="sng" smtClean="0">
                <a:solidFill>
                  <a:srgbClr val="C00000"/>
                </a:solidFill>
                <a:cs typeface="Arial" charset="0"/>
              </a:rPr>
              <a:t>Rozhodovací </a:t>
            </a:r>
            <a:r>
              <a:rPr lang="cs-CZ" sz="2800" b="1" u="sng" smtClean="0">
                <a:solidFill>
                  <a:srgbClr val="C00000"/>
                </a:solidFill>
                <a:cs typeface="Arial" charset="0"/>
              </a:rPr>
              <a:t>problémy</a:t>
            </a:r>
            <a:r>
              <a:rPr lang="en-GB" sz="2800" b="1" u="sng" smtClean="0">
                <a:solidFill>
                  <a:srgbClr val="C00000"/>
                </a:solidFill>
                <a:cs typeface="Arial" charset="0"/>
              </a:rPr>
              <a:t>:</a:t>
            </a:r>
            <a:endParaRPr lang="en-GB" sz="2800" u="sng" smtClean="0">
              <a:solidFill>
                <a:srgbClr val="C00000"/>
              </a:solidFill>
              <a:cs typeface="Arial" charset="0"/>
            </a:endParaRPr>
          </a:p>
        </p:txBody>
      </p:sp>
      <p:sp>
        <p:nvSpPr>
          <p:cNvPr id="78851" name="Rectangle 4"/>
          <p:cNvSpPr>
            <a:spLocks noChangeArrowheads="1"/>
          </p:cNvSpPr>
          <p:nvPr/>
        </p:nvSpPr>
        <p:spPr bwMode="auto">
          <a:xfrm>
            <a:off x="2928938" y="3071813"/>
            <a:ext cx="3384550" cy="1296987"/>
          </a:xfrm>
          <a:prstGeom prst="rect">
            <a:avLst/>
          </a:prstGeom>
          <a:solidFill>
            <a:srgbClr val="990000"/>
          </a:solidFill>
          <a:ln w="9525">
            <a:solidFill>
              <a:schemeClr val="tx1"/>
            </a:solidFill>
            <a:miter lim="800000"/>
            <a:headEnd/>
            <a:tailEnd/>
          </a:ln>
        </p:spPr>
        <p:txBody>
          <a:bodyPr wrap="none" anchor="ctr"/>
          <a:lstStyle/>
          <a:p>
            <a:r>
              <a:rPr lang="cs-CZ" b="1"/>
              <a:t>CHARAKTER ROZVOJOVÝCH </a:t>
            </a:r>
          </a:p>
          <a:p>
            <a:r>
              <a:rPr lang="cs-CZ" b="1"/>
              <a:t>AKTIVIT</a:t>
            </a:r>
          </a:p>
          <a:p>
            <a:pPr>
              <a:buFontTx/>
              <a:buChar char="•"/>
            </a:pPr>
            <a:r>
              <a:rPr lang="cs-CZ" b="1"/>
              <a:t> veřejné statky</a:t>
            </a:r>
          </a:p>
          <a:p>
            <a:pPr>
              <a:buFontTx/>
              <a:buChar char="•"/>
            </a:pPr>
            <a:r>
              <a:rPr lang="cs-CZ" b="1"/>
              <a:t> veřejné služby</a:t>
            </a:r>
          </a:p>
        </p:txBody>
      </p:sp>
      <p:sp>
        <p:nvSpPr>
          <p:cNvPr id="78852" name="Rectangle 5"/>
          <p:cNvSpPr>
            <a:spLocks noChangeArrowheads="1"/>
          </p:cNvSpPr>
          <p:nvPr/>
        </p:nvSpPr>
        <p:spPr bwMode="auto">
          <a:xfrm>
            <a:off x="5072063" y="4500563"/>
            <a:ext cx="2447925" cy="1368425"/>
          </a:xfrm>
          <a:prstGeom prst="rect">
            <a:avLst/>
          </a:prstGeom>
          <a:solidFill>
            <a:srgbClr val="333399"/>
          </a:solidFill>
          <a:ln w="9525">
            <a:solidFill>
              <a:schemeClr val="tx1"/>
            </a:solidFill>
            <a:miter lim="800000"/>
            <a:headEnd/>
            <a:tailEnd/>
          </a:ln>
        </p:spPr>
        <p:txBody>
          <a:bodyPr wrap="none" anchor="ctr"/>
          <a:lstStyle/>
          <a:p>
            <a:r>
              <a:rPr lang="cs-CZ" b="1"/>
              <a:t>OMEZENÉ ZDROJE</a:t>
            </a:r>
          </a:p>
          <a:p>
            <a:pPr>
              <a:buFontTx/>
              <a:buChar char="•"/>
            </a:pPr>
            <a:r>
              <a:rPr lang="cs-CZ" b="1"/>
              <a:t> finanční</a:t>
            </a:r>
          </a:p>
          <a:p>
            <a:pPr>
              <a:buFontTx/>
              <a:buChar char="•"/>
            </a:pPr>
            <a:r>
              <a:rPr lang="cs-CZ" b="1"/>
              <a:t> technické</a:t>
            </a:r>
          </a:p>
          <a:p>
            <a:pPr>
              <a:buFontTx/>
              <a:buChar char="•"/>
            </a:pPr>
            <a:r>
              <a:rPr lang="cs-CZ" b="1"/>
              <a:t> personální</a:t>
            </a:r>
          </a:p>
        </p:txBody>
      </p:sp>
      <p:sp>
        <p:nvSpPr>
          <p:cNvPr id="78853" name="Rectangle 10"/>
          <p:cNvSpPr>
            <a:spLocks noChangeArrowheads="1"/>
          </p:cNvSpPr>
          <p:nvPr/>
        </p:nvSpPr>
        <p:spPr bwMode="auto">
          <a:xfrm>
            <a:off x="357188" y="2000250"/>
            <a:ext cx="4248150" cy="863600"/>
          </a:xfrm>
          <a:prstGeom prst="rect">
            <a:avLst/>
          </a:prstGeom>
          <a:solidFill>
            <a:srgbClr val="008000"/>
          </a:solidFill>
          <a:ln w="9525">
            <a:solidFill>
              <a:schemeClr val="tx1"/>
            </a:solidFill>
            <a:miter lim="800000"/>
            <a:headEnd/>
            <a:tailEnd/>
          </a:ln>
        </p:spPr>
        <p:txBody>
          <a:bodyPr wrap="none" anchor="ctr"/>
          <a:lstStyle/>
          <a:p>
            <a:r>
              <a:rPr lang="cs-CZ" b="1"/>
              <a:t>VELKÉ MNOŽSTVÍ RŮZNORODÝCH</a:t>
            </a:r>
          </a:p>
          <a:p>
            <a:r>
              <a:rPr lang="cs-CZ" b="1"/>
              <a:t>POTŘEB A OČEKÁVÁNÍ</a:t>
            </a:r>
            <a:endParaRPr lang="cs-CZ"/>
          </a:p>
        </p:txBody>
      </p:sp>
      <p:pic>
        <p:nvPicPr>
          <p:cNvPr id="78854" name="Picture 1"/>
          <p:cNvPicPr>
            <a:picLocks noChangeAspect="1" noChangeArrowheads="1"/>
          </p:cNvPicPr>
          <p:nvPr/>
        </p:nvPicPr>
        <p:blipFill>
          <a:blip r:embed="rId3"/>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a:xfrm>
            <a:off x="285750" y="214313"/>
            <a:ext cx="8229600" cy="806450"/>
          </a:xfrm>
        </p:spPr>
        <p:txBody>
          <a:bodyPr anchor="b">
            <a:noAutofit/>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cs-CZ" sz="3700" b="1">
                <a:effectLst>
                  <a:outerShdw blurRad="38100" dist="38100" dir="2700000" algn="tl">
                    <a:srgbClr val="C0C0C0"/>
                  </a:outerShdw>
                </a:effectLst>
                <a:cs typeface="Arial" charset="0"/>
              </a:rPr>
              <a:t>SOCIOEKONOMICKÉ ASPEKTY </a:t>
            </a:r>
            <a:r>
              <a:rPr lang="cs-CZ" sz="2400" b="1">
                <a:effectLst>
                  <a:outerShdw blurRad="38100" dist="38100" dir="2700000" algn="tl">
                    <a:srgbClr val="C0C0C0"/>
                  </a:outerShdw>
                </a:effectLst>
                <a:cs typeface="Arial" charset="0"/>
              </a:rPr>
              <a:t>ROZHODOVÁNÍ VE VEŘEJNÉ SPRÁVĚ</a:t>
            </a:r>
            <a:endParaRPr lang="en-GB" sz="2400" b="1">
              <a:effectLst>
                <a:outerShdw blurRad="38100" dist="38100" dir="2700000" algn="tl">
                  <a:srgbClr val="C0C0C0"/>
                </a:outerShdw>
              </a:effectLst>
              <a:cs typeface="Arial" charset="0"/>
            </a:endParaRPr>
          </a:p>
        </p:txBody>
      </p:sp>
      <p:sp>
        <p:nvSpPr>
          <p:cNvPr id="80898" name="Rectangle 3"/>
          <p:cNvSpPr>
            <a:spLocks noGrp="1" noChangeArrowheads="1"/>
          </p:cNvSpPr>
          <p:nvPr>
            <p:ph type="body" idx="4294967295"/>
          </p:nvPr>
        </p:nvSpPr>
        <p:spPr>
          <a:xfrm>
            <a:off x="357188" y="1214438"/>
            <a:ext cx="7634287" cy="431800"/>
          </a:xfrm>
        </p:spPr>
        <p:txBody>
          <a:bodyPr/>
          <a:lstStyle/>
          <a:p>
            <a:pPr marL="608013" indent="-608013" eaLnBrk="1" hangingPunct="1">
              <a:lnSpc>
                <a:spcPct val="90000"/>
              </a:lnSpc>
              <a:spcBef>
                <a:spcPts val="700"/>
              </a:spcBef>
              <a:buFontTx/>
              <a:buNone/>
              <a:tabLst>
                <a:tab pos="1177925" algn="l"/>
                <a:tab pos="2092325" algn="l"/>
                <a:tab pos="3006725" algn="l"/>
                <a:tab pos="3921125" algn="l"/>
                <a:tab pos="4835525" algn="l"/>
                <a:tab pos="5749925" algn="l"/>
                <a:tab pos="6664325" algn="l"/>
                <a:tab pos="7578725" algn="l"/>
                <a:tab pos="8493125" algn="l"/>
                <a:tab pos="9407525" algn="l"/>
                <a:tab pos="10321925" algn="l"/>
              </a:tabLst>
            </a:pPr>
            <a:r>
              <a:rPr lang="cs-CZ" sz="2800" b="1" u="sng" smtClean="0">
                <a:solidFill>
                  <a:srgbClr val="C00000"/>
                </a:solidFill>
                <a:cs typeface="Arial" charset="0"/>
              </a:rPr>
              <a:t>Výběr varianty, priorizace rozvojových záměrů</a:t>
            </a:r>
            <a:r>
              <a:rPr lang="en-GB" sz="2800" b="1" u="sng" smtClean="0">
                <a:solidFill>
                  <a:srgbClr val="C00000"/>
                </a:solidFill>
                <a:cs typeface="Arial" charset="0"/>
              </a:rPr>
              <a:t>:</a:t>
            </a:r>
            <a:endParaRPr lang="en-GB" sz="2800" u="sng" smtClean="0">
              <a:solidFill>
                <a:srgbClr val="C00000"/>
              </a:solidFill>
              <a:cs typeface="Arial" charset="0"/>
            </a:endParaRPr>
          </a:p>
        </p:txBody>
      </p:sp>
      <p:sp>
        <p:nvSpPr>
          <p:cNvPr id="80899" name="Rectangle 4"/>
          <p:cNvSpPr>
            <a:spLocks noChangeArrowheads="1"/>
          </p:cNvSpPr>
          <p:nvPr/>
        </p:nvSpPr>
        <p:spPr bwMode="auto">
          <a:xfrm>
            <a:off x="5000625" y="3357563"/>
            <a:ext cx="2952750" cy="2232025"/>
          </a:xfrm>
          <a:prstGeom prst="rect">
            <a:avLst/>
          </a:prstGeom>
          <a:solidFill>
            <a:srgbClr val="990000">
              <a:alpha val="70195"/>
            </a:srgbClr>
          </a:solidFill>
          <a:ln w="9525">
            <a:solidFill>
              <a:schemeClr val="tx1"/>
            </a:solidFill>
            <a:miter lim="800000"/>
            <a:headEnd/>
            <a:tailEnd/>
          </a:ln>
        </p:spPr>
        <p:txBody>
          <a:bodyPr wrap="none" anchor="ctr"/>
          <a:lstStyle/>
          <a:p>
            <a:pPr algn="ctr"/>
            <a:r>
              <a:rPr lang="cs-CZ" b="1"/>
              <a:t>SPOLEČENSKÉ DOPADY</a:t>
            </a:r>
          </a:p>
          <a:p>
            <a:pPr algn="ctr"/>
            <a:r>
              <a:rPr lang="cs-CZ" b="1"/>
              <a:t>MULTIPLIKAČNÍ EFEKTY</a:t>
            </a:r>
          </a:p>
          <a:p>
            <a:pPr algn="ctr"/>
            <a:r>
              <a:rPr lang="cs-CZ" b="1"/>
              <a:t>EXTERNALITY</a:t>
            </a:r>
          </a:p>
          <a:p>
            <a:pPr algn="ctr"/>
            <a:endParaRPr lang="cs-CZ" b="1"/>
          </a:p>
          <a:p>
            <a:pPr algn="ctr"/>
            <a:endParaRPr lang="cs-CZ" b="1"/>
          </a:p>
          <a:p>
            <a:pPr algn="ctr"/>
            <a:r>
              <a:rPr lang="cs-CZ" sz="2400" b="1"/>
              <a:t>NEMĚŘITELNÉ</a:t>
            </a:r>
          </a:p>
          <a:p>
            <a:pPr algn="ctr"/>
            <a:r>
              <a:rPr lang="cs-CZ" sz="2400" b="1"/>
              <a:t>UKAZATELE</a:t>
            </a:r>
          </a:p>
        </p:txBody>
      </p:sp>
      <p:sp>
        <p:nvSpPr>
          <p:cNvPr id="80900" name="AutoShape 6"/>
          <p:cNvSpPr>
            <a:spLocks noChangeArrowheads="1"/>
          </p:cNvSpPr>
          <p:nvPr/>
        </p:nvSpPr>
        <p:spPr bwMode="auto">
          <a:xfrm rot="5400000">
            <a:off x="1571625" y="3857625"/>
            <a:ext cx="936625" cy="936625"/>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lnTo>
                  <a:pt x="15429" y="0"/>
                </a:lnTo>
                <a:close/>
              </a:path>
            </a:pathLst>
          </a:custGeom>
          <a:solidFill>
            <a:srgbClr val="00B8FF"/>
          </a:solidFill>
          <a:ln w="9525">
            <a:solidFill>
              <a:schemeClr val="tx1"/>
            </a:solidFill>
            <a:miter lim="800000"/>
            <a:headEnd/>
            <a:tailEnd/>
          </a:ln>
        </p:spPr>
        <p:txBody>
          <a:bodyPr wrap="none" anchor="ctr"/>
          <a:lstStyle/>
          <a:p>
            <a:endParaRPr lang="cs-CZ"/>
          </a:p>
        </p:txBody>
      </p:sp>
      <p:sp>
        <p:nvSpPr>
          <p:cNvPr id="80901" name="AutoShape 7"/>
          <p:cNvSpPr>
            <a:spLocks noChangeArrowheads="1"/>
          </p:cNvSpPr>
          <p:nvPr/>
        </p:nvSpPr>
        <p:spPr bwMode="auto">
          <a:xfrm>
            <a:off x="3786188" y="4214813"/>
            <a:ext cx="1150937" cy="576262"/>
          </a:xfrm>
          <a:prstGeom prst="rightArrow">
            <a:avLst>
              <a:gd name="adj1" fmla="val 50000"/>
              <a:gd name="adj2" fmla="val 49931"/>
            </a:avLst>
          </a:prstGeom>
          <a:solidFill>
            <a:srgbClr val="00B8FF"/>
          </a:solidFill>
          <a:ln w="9525">
            <a:solidFill>
              <a:schemeClr val="tx1"/>
            </a:solidFill>
            <a:miter lim="800000"/>
            <a:headEnd/>
            <a:tailEnd/>
          </a:ln>
        </p:spPr>
        <p:txBody>
          <a:bodyPr wrap="none" anchor="ctr"/>
          <a:lstStyle/>
          <a:p>
            <a:endParaRPr lang="cs-CZ"/>
          </a:p>
        </p:txBody>
      </p:sp>
      <p:sp>
        <p:nvSpPr>
          <p:cNvPr id="80902" name="Rectangle 8"/>
          <p:cNvSpPr>
            <a:spLocks noChangeArrowheads="1"/>
          </p:cNvSpPr>
          <p:nvPr/>
        </p:nvSpPr>
        <p:spPr bwMode="auto">
          <a:xfrm>
            <a:off x="2571750" y="3857625"/>
            <a:ext cx="1008063" cy="1152525"/>
          </a:xfrm>
          <a:prstGeom prst="rect">
            <a:avLst/>
          </a:prstGeom>
          <a:noFill/>
          <a:ln w="9525">
            <a:noFill/>
            <a:miter lim="800000"/>
            <a:headEnd/>
            <a:tailEnd/>
          </a:ln>
        </p:spPr>
        <p:txBody>
          <a:bodyPr wrap="none" anchor="ctr"/>
          <a:lstStyle/>
          <a:p>
            <a:pPr algn="ctr"/>
            <a:r>
              <a:rPr lang="cs-CZ" sz="8000" b="1">
                <a:solidFill>
                  <a:srgbClr val="990000"/>
                </a:solidFill>
              </a:rPr>
              <a:t>X</a:t>
            </a:r>
          </a:p>
        </p:txBody>
      </p:sp>
      <p:sp>
        <p:nvSpPr>
          <p:cNvPr id="80903" name="Rectangle 9"/>
          <p:cNvSpPr>
            <a:spLocks noChangeArrowheads="1"/>
          </p:cNvSpPr>
          <p:nvPr/>
        </p:nvSpPr>
        <p:spPr bwMode="auto">
          <a:xfrm>
            <a:off x="428625" y="1785938"/>
            <a:ext cx="3816350" cy="2016125"/>
          </a:xfrm>
          <a:prstGeom prst="rect">
            <a:avLst/>
          </a:prstGeom>
          <a:solidFill>
            <a:srgbClr val="000080">
              <a:alpha val="50195"/>
            </a:srgbClr>
          </a:solidFill>
          <a:ln w="9525">
            <a:solidFill>
              <a:schemeClr val="tx1"/>
            </a:solidFill>
            <a:miter lim="800000"/>
            <a:headEnd/>
            <a:tailEnd/>
          </a:ln>
        </p:spPr>
        <p:txBody>
          <a:bodyPr wrap="none" anchor="ctr"/>
          <a:lstStyle/>
          <a:p>
            <a:pPr algn="ctr"/>
            <a:r>
              <a:rPr lang="cs-CZ" b="1"/>
              <a:t>EKONOMICKÉ DOPADY</a:t>
            </a:r>
          </a:p>
          <a:p>
            <a:pPr algn="ctr"/>
            <a:endParaRPr lang="cs-CZ" b="1"/>
          </a:p>
          <a:p>
            <a:pPr algn="ctr"/>
            <a:r>
              <a:rPr lang="cs-CZ" b="1"/>
              <a:t>sofistikované nástroje </a:t>
            </a:r>
          </a:p>
          <a:p>
            <a:pPr algn="ctr"/>
            <a:r>
              <a:rPr lang="cs-CZ" b="1"/>
              <a:t>finanční řízení a investičního</a:t>
            </a:r>
          </a:p>
          <a:p>
            <a:pPr algn="ctr"/>
            <a:r>
              <a:rPr lang="cs-CZ" b="1"/>
              <a:t>rozhodování</a:t>
            </a:r>
          </a:p>
          <a:p>
            <a:pPr algn="ctr"/>
            <a:endParaRPr lang="cs-CZ" b="1"/>
          </a:p>
          <a:p>
            <a:pPr algn="ctr"/>
            <a:r>
              <a:rPr lang="cs-CZ" sz="2400" b="1"/>
              <a:t>MĚŘITELNÉ UKAZATELE</a:t>
            </a:r>
            <a:endParaRPr lang="cs-CZ" sz="2400"/>
          </a:p>
        </p:txBody>
      </p:sp>
      <p:sp>
        <p:nvSpPr>
          <p:cNvPr id="80904" name="Rectangle 10"/>
          <p:cNvSpPr>
            <a:spLocks noChangeArrowheads="1"/>
          </p:cNvSpPr>
          <p:nvPr/>
        </p:nvSpPr>
        <p:spPr bwMode="auto">
          <a:xfrm>
            <a:off x="785813" y="6000750"/>
            <a:ext cx="7056437" cy="576263"/>
          </a:xfrm>
          <a:prstGeom prst="rect">
            <a:avLst/>
          </a:prstGeom>
          <a:solidFill>
            <a:srgbClr val="008000"/>
          </a:solidFill>
          <a:ln w="9525">
            <a:solidFill>
              <a:schemeClr val="tx1"/>
            </a:solidFill>
            <a:miter lim="800000"/>
            <a:headEnd/>
            <a:tailEnd/>
          </a:ln>
        </p:spPr>
        <p:txBody>
          <a:bodyPr wrap="none" anchor="ctr"/>
          <a:lstStyle/>
          <a:p>
            <a:pPr algn="ctr"/>
            <a:r>
              <a:rPr lang="cs-CZ" sz="2400" b="1"/>
              <a:t>KOMUNITNÍ PŘÍSTUP</a:t>
            </a:r>
          </a:p>
        </p:txBody>
      </p:sp>
      <p:sp>
        <p:nvSpPr>
          <p:cNvPr id="80905" name="AutoShape 11"/>
          <p:cNvSpPr>
            <a:spLocks noChangeArrowheads="1"/>
          </p:cNvSpPr>
          <p:nvPr/>
        </p:nvSpPr>
        <p:spPr bwMode="auto">
          <a:xfrm>
            <a:off x="8001000" y="5214938"/>
            <a:ext cx="288925" cy="1223962"/>
          </a:xfrm>
          <a:prstGeom prst="curvedLeftArrow">
            <a:avLst>
              <a:gd name="adj1" fmla="val 84725"/>
              <a:gd name="adj2" fmla="val 169450"/>
              <a:gd name="adj3" fmla="val 33333"/>
            </a:avLst>
          </a:prstGeom>
          <a:solidFill>
            <a:srgbClr val="00B8FF"/>
          </a:solidFill>
          <a:ln w="9525">
            <a:solidFill>
              <a:schemeClr val="tx1"/>
            </a:solidFill>
            <a:miter lim="800000"/>
            <a:headEnd/>
            <a:tailEnd/>
          </a:ln>
        </p:spPr>
        <p:txBody>
          <a:bodyPr wrap="none" anchor="ctr"/>
          <a:lstStyle/>
          <a:p>
            <a:endParaRPr lang="cs-CZ"/>
          </a:p>
        </p:txBody>
      </p:sp>
      <p:pic>
        <p:nvPicPr>
          <p:cNvPr id="80906" name="Picture 1"/>
          <p:cNvPicPr>
            <a:picLocks noChangeAspect="1" noChangeArrowheads="1"/>
          </p:cNvPicPr>
          <p:nvPr/>
        </p:nvPicPr>
        <p:blipFill>
          <a:blip r:embed="rId3"/>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5" name="Rectangle 2"/>
          <p:cNvSpPr>
            <a:spLocks noGrp="1" noChangeArrowheads="1"/>
          </p:cNvSpPr>
          <p:nvPr>
            <p:ph type="title" idx="4294967295"/>
          </p:nvPr>
        </p:nvSpPr>
        <p:spPr>
          <a:xfrm>
            <a:off x="285750" y="285750"/>
            <a:ext cx="8229600" cy="571500"/>
          </a:xfrm>
        </p:spPr>
        <p:txBody>
          <a:bodyPr anchor="b"/>
          <a:lstStyle/>
          <a:p>
            <a:pPr eaLnBrk="1" hangingPunct="1"/>
            <a:r>
              <a:rPr lang="cs-CZ" sz="4100" b="1" smtClean="0"/>
              <a:t>KRITÉRIA HODNOCENÍ</a:t>
            </a:r>
            <a:endParaRPr lang="cs-CZ" sz="4100" b="1" u="sng" smtClean="0"/>
          </a:p>
        </p:txBody>
      </p:sp>
      <p:sp>
        <p:nvSpPr>
          <p:cNvPr id="82946" name="Rectangle 3"/>
          <p:cNvSpPr>
            <a:spLocks noGrp="1" noChangeArrowheads="1"/>
          </p:cNvSpPr>
          <p:nvPr>
            <p:ph type="body" idx="4294967295"/>
          </p:nvPr>
        </p:nvSpPr>
        <p:spPr>
          <a:xfrm>
            <a:off x="357188" y="928688"/>
            <a:ext cx="8064500" cy="5715000"/>
          </a:xfrm>
        </p:spPr>
        <p:txBody>
          <a:bodyPr/>
          <a:lstStyle/>
          <a:p>
            <a:pPr eaLnBrk="1" hangingPunct="1">
              <a:buFontTx/>
              <a:buNone/>
            </a:pPr>
            <a:r>
              <a:rPr lang="cs-CZ" sz="2000" b="1" smtClean="0">
                <a:solidFill>
                  <a:srgbClr val="C00000"/>
                </a:solidFill>
                <a:cs typeface="Arial" charset="0"/>
              </a:rPr>
              <a:t>Vlastnosti kritérií hodnocení</a:t>
            </a:r>
          </a:p>
          <a:p>
            <a:pPr eaLnBrk="1" hangingPunct="1"/>
            <a:r>
              <a:rPr lang="cs-CZ" sz="2000" b="1" smtClean="0">
                <a:cs typeface="Arial" charset="0"/>
              </a:rPr>
              <a:t>úplnost </a:t>
            </a:r>
          </a:p>
          <a:p>
            <a:pPr eaLnBrk="1" hangingPunct="1">
              <a:buFontTx/>
              <a:buNone/>
            </a:pPr>
            <a:r>
              <a:rPr lang="cs-CZ" sz="2000" smtClean="0">
                <a:cs typeface="Arial" charset="0"/>
              </a:rPr>
              <a:t>	- snaha o hodnocení všech potenciálně zasažených oblastí</a:t>
            </a:r>
          </a:p>
          <a:p>
            <a:pPr eaLnBrk="1" hangingPunct="1">
              <a:buFontTx/>
              <a:buNone/>
            </a:pPr>
            <a:r>
              <a:rPr lang="cs-CZ" sz="2000" smtClean="0">
                <a:cs typeface="Arial" charset="0"/>
              </a:rPr>
              <a:t>	- např. dopady ekonomické, společenské, environmentální</a:t>
            </a:r>
          </a:p>
          <a:p>
            <a:pPr eaLnBrk="1" hangingPunct="1">
              <a:buFontTx/>
              <a:buNone/>
            </a:pPr>
            <a:endParaRPr lang="cs-CZ" sz="2000" smtClean="0">
              <a:cs typeface="Arial" charset="0"/>
            </a:endParaRPr>
          </a:p>
          <a:p>
            <a:pPr eaLnBrk="1" hangingPunct="1"/>
            <a:r>
              <a:rPr lang="cs-CZ" sz="2000" b="1" smtClean="0">
                <a:cs typeface="Arial" charset="0"/>
              </a:rPr>
              <a:t>operacionalita</a:t>
            </a:r>
          </a:p>
          <a:p>
            <a:pPr eaLnBrk="1" hangingPunct="1">
              <a:buFontTx/>
              <a:buNone/>
            </a:pPr>
            <a:r>
              <a:rPr lang="cs-CZ" sz="2000" smtClean="0">
                <a:cs typeface="Arial" charset="0"/>
              </a:rPr>
              <a:t>	- smysluplnost kritéria</a:t>
            </a:r>
          </a:p>
          <a:p>
            <a:pPr eaLnBrk="1" hangingPunct="1">
              <a:buFontTx/>
              <a:buNone/>
            </a:pPr>
            <a:r>
              <a:rPr lang="cs-CZ" sz="2000" smtClean="0">
                <a:cs typeface="Arial" charset="0"/>
              </a:rPr>
              <a:t>	- srozumitelnost kritéria</a:t>
            </a:r>
          </a:p>
          <a:p>
            <a:pPr eaLnBrk="1" hangingPunct="1">
              <a:buFontTx/>
              <a:buNone/>
            </a:pPr>
            <a:r>
              <a:rPr lang="cs-CZ" sz="2000" smtClean="0">
                <a:cs typeface="Arial" charset="0"/>
              </a:rPr>
              <a:t>	- jednoznačnost kritéria</a:t>
            </a:r>
          </a:p>
          <a:p>
            <a:pPr eaLnBrk="1" hangingPunct="1">
              <a:buFontTx/>
              <a:buNone/>
            </a:pPr>
            <a:r>
              <a:rPr lang="cs-CZ" sz="2000" smtClean="0">
                <a:cs typeface="Arial" charset="0"/>
              </a:rPr>
              <a:t>	- měřitelnost kritéria (kvantitativní vs. kvalitativní kritérium)</a:t>
            </a:r>
          </a:p>
          <a:p>
            <a:pPr eaLnBrk="1" hangingPunct="1">
              <a:buFontTx/>
              <a:buNone/>
            </a:pPr>
            <a:endParaRPr lang="cs-CZ" sz="2000" smtClean="0">
              <a:cs typeface="Arial" charset="0"/>
            </a:endParaRPr>
          </a:p>
          <a:p>
            <a:pPr eaLnBrk="1" hangingPunct="1"/>
            <a:r>
              <a:rPr lang="cs-CZ" sz="2000" b="1" smtClean="0">
                <a:cs typeface="Arial" charset="0"/>
              </a:rPr>
              <a:t>rozsah souboru kritérií</a:t>
            </a:r>
          </a:p>
          <a:p>
            <a:pPr eaLnBrk="1" hangingPunct="1">
              <a:buFontTx/>
              <a:buNone/>
            </a:pPr>
            <a:r>
              <a:rPr lang="cs-CZ" sz="2000" smtClean="0">
                <a:cs typeface="Arial" charset="0"/>
              </a:rPr>
              <a:t>	- snaha o minimalizaci počtu kritérií (zjednodušení hodnocení)</a:t>
            </a:r>
          </a:p>
          <a:p>
            <a:pPr eaLnBrk="1" hangingPunct="1">
              <a:buFontTx/>
              <a:buNone/>
            </a:pPr>
            <a:r>
              <a:rPr lang="cs-CZ" sz="2000" smtClean="0">
                <a:cs typeface="Arial" charset="0"/>
              </a:rPr>
              <a:t>	- neredundance jednotlivých kritérií</a:t>
            </a:r>
          </a:p>
        </p:txBody>
      </p:sp>
      <p:pic>
        <p:nvPicPr>
          <p:cNvPr id="8294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69" name="Rectangle 2"/>
          <p:cNvSpPr>
            <a:spLocks noGrp="1" noChangeArrowheads="1"/>
          </p:cNvSpPr>
          <p:nvPr>
            <p:ph type="title" idx="4294967295"/>
          </p:nvPr>
        </p:nvSpPr>
        <p:spPr>
          <a:xfrm>
            <a:off x="250825" y="260350"/>
            <a:ext cx="8229600" cy="788988"/>
          </a:xfrm>
        </p:spPr>
        <p:txBody>
          <a:bodyPr anchor="b"/>
          <a:lstStyle/>
          <a:p>
            <a:pPr eaLnBrk="1" hangingPunct="1"/>
            <a:r>
              <a:rPr lang="cs-CZ" sz="2400" b="1" smtClean="0"/>
              <a:t>METODY TVORBY A HODNOCENÍ DŮSLEDKŮ VARIANT</a:t>
            </a:r>
            <a:endParaRPr lang="cs-CZ" sz="2400" b="1" u="sng" smtClean="0"/>
          </a:p>
        </p:txBody>
      </p:sp>
      <p:sp>
        <p:nvSpPr>
          <p:cNvPr id="83970" name="Rectangle 3"/>
          <p:cNvSpPr>
            <a:spLocks noGrp="1" noChangeArrowheads="1"/>
          </p:cNvSpPr>
          <p:nvPr>
            <p:ph type="body" idx="4294967295"/>
          </p:nvPr>
        </p:nvSpPr>
        <p:spPr>
          <a:xfrm>
            <a:off x="250825" y="981075"/>
            <a:ext cx="8064500" cy="5281613"/>
          </a:xfrm>
        </p:spPr>
        <p:txBody>
          <a:bodyPr/>
          <a:lstStyle/>
          <a:p>
            <a:pPr eaLnBrk="1" hangingPunct="1">
              <a:buFontTx/>
              <a:buNone/>
            </a:pPr>
            <a:r>
              <a:rPr lang="cs-CZ" sz="2000" b="1" u="sng" smtClean="0">
                <a:solidFill>
                  <a:srgbClr val="C00000"/>
                </a:solidFill>
                <a:cs typeface="Arial" charset="0"/>
              </a:rPr>
              <a:t>METODY TVORBY VARIANT (např.)</a:t>
            </a:r>
          </a:p>
          <a:p>
            <a:pPr eaLnBrk="1" hangingPunct="1"/>
            <a:r>
              <a:rPr lang="cs-CZ" sz="2000" b="1" smtClean="0">
                <a:cs typeface="Arial" charset="0"/>
              </a:rPr>
              <a:t>brainstorming (brainwriting)</a:t>
            </a:r>
            <a:endParaRPr lang="cs-CZ" sz="2000" smtClean="0">
              <a:cs typeface="Arial" charset="0"/>
            </a:endParaRPr>
          </a:p>
          <a:p>
            <a:pPr eaLnBrk="1" hangingPunct="1"/>
            <a:r>
              <a:rPr lang="cs-CZ" sz="2000" b="1" smtClean="0">
                <a:cs typeface="Arial" charset="0"/>
              </a:rPr>
              <a:t>metoda „635“ </a:t>
            </a:r>
            <a:r>
              <a:rPr lang="cs-CZ" sz="2000" smtClean="0">
                <a:cs typeface="Arial" charset="0"/>
              </a:rPr>
              <a:t>(6 řešitelů, každý 3 nápady na papír, předat dalšímu řešiteli do 5 minut → proces se opakuje 6x)</a:t>
            </a:r>
          </a:p>
          <a:p>
            <a:pPr eaLnBrk="1" hangingPunct="1"/>
            <a:r>
              <a:rPr lang="cs-CZ" sz="2000" b="1" smtClean="0">
                <a:cs typeface="Arial" charset="0"/>
              </a:rPr>
              <a:t>diskuse „66“</a:t>
            </a:r>
            <a:r>
              <a:rPr lang="cs-CZ" sz="2000" smtClean="0">
                <a:cs typeface="Arial" charset="0"/>
              </a:rPr>
              <a:t> (6 členné tým, 6 minut pro řešení problému → následná společná analýza)</a:t>
            </a:r>
          </a:p>
          <a:p>
            <a:pPr eaLnBrk="1" hangingPunct="1"/>
            <a:r>
              <a:rPr lang="cs-CZ" sz="2000" b="1" u="sng" smtClean="0">
                <a:solidFill>
                  <a:srgbClr val="C00000"/>
                </a:solidFill>
                <a:cs typeface="Arial" charset="0"/>
              </a:rPr>
              <a:t>HODNOCENÍ DŮSLEDKŮ VARIANT (např.)</a:t>
            </a:r>
          </a:p>
          <a:p>
            <a:pPr eaLnBrk="1" hangingPunct="1"/>
            <a:r>
              <a:rPr lang="cs-CZ" sz="2000" b="1" smtClean="0">
                <a:solidFill>
                  <a:srgbClr val="C00000"/>
                </a:solidFill>
                <a:cs typeface="Arial" charset="0"/>
              </a:rPr>
              <a:t>expertní skupina </a:t>
            </a:r>
            <a:r>
              <a:rPr lang="cs-CZ" sz="2000" smtClean="0">
                <a:cs typeface="Arial" charset="0"/>
              </a:rPr>
              <a:t>(</a:t>
            </a:r>
            <a:r>
              <a:rPr lang="cs-CZ" sz="2000" u="sng" smtClean="0">
                <a:cs typeface="Arial" charset="0"/>
              </a:rPr>
              <a:t>vlastnosti členů</a:t>
            </a:r>
            <a:r>
              <a:rPr lang="cs-CZ" sz="2000" smtClean="0">
                <a:cs typeface="Arial" charset="0"/>
              </a:rPr>
              <a:t>: kompetence, kreativnost, nekonzervativnost, sebekritičnost, invence, systémovost, ochota dát k dispozici svoje nápady)</a:t>
            </a:r>
          </a:p>
          <a:p>
            <a:pPr eaLnBrk="1" hangingPunct="1">
              <a:buFontTx/>
              <a:buNone/>
            </a:pPr>
            <a:r>
              <a:rPr lang="cs-CZ" sz="2000" b="1" smtClean="0">
                <a:cs typeface="Arial" charset="0"/>
              </a:rPr>
              <a:t>	Základní metody</a:t>
            </a:r>
          </a:p>
          <a:p>
            <a:pPr eaLnBrk="1" hangingPunct="1">
              <a:buFontTx/>
              <a:buNone/>
            </a:pPr>
            <a:r>
              <a:rPr lang="cs-CZ" sz="2000" smtClean="0">
                <a:cs typeface="Arial" charset="0"/>
              </a:rPr>
              <a:t>	- anketa</a:t>
            </a:r>
          </a:p>
          <a:p>
            <a:pPr eaLnBrk="1" hangingPunct="1">
              <a:buFontTx/>
              <a:buNone/>
            </a:pPr>
            <a:r>
              <a:rPr lang="cs-CZ" sz="2000" smtClean="0">
                <a:cs typeface="Arial" charset="0"/>
              </a:rPr>
              <a:t>	- řízený rozhovor</a:t>
            </a:r>
          </a:p>
          <a:p>
            <a:pPr eaLnBrk="1" hangingPunct="1">
              <a:buFontTx/>
              <a:buNone/>
            </a:pPr>
            <a:r>
              <a:rPr lang="cs-CZ" sz="2000" smtClean="0">
                <a:cs typeface="Arial" charset="0"/>
              </a:rPr>
              <a:t>	- diskuse</a:t>
            </a:r>
          </a:p>
          <a:p>
            <a:pPr eaLnBrk="1" hangingPunct="1">
              <a:buFontTx/>
              <a:buNone/>
            </a:pPr>
            <a:r>
              <a:rPr lang="cs-CZ" sz="2000" smtClean="0">
                <a:cs typeface="Arial" charset="0"/>
              </a:rPr>
              <a:t>	- delfská metoda</a:t>
            </a:r>
          </a:p>
        </p:txBody>
      </p:sp>
      <p:pic>
        <p:nvPicPr>
          <p:cNvPr id="8397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3" name="Rectangle 2"/>
          <p:cNvSpPr>
            <a:spLocks noGrp="1" noChangeArrowheads="1"/>
          </p:cNvSpPr>
          <p:nvPr>
            <p:ph type="title" idx="4294967295"/>
          </p:nvPr>
        </p:nvSpPr>
        <p:spPr>
          <a:xfrm>
            <a:off x="250825" y="188913"/>
            <a:ext cx="8229600" cy="928687"/>
          </a:xfrm>
        </p:spPr>
        <p:txBody>
          <a:bodyPr anchor="b"/>
          <a:lstStyle/>
          <a:p>
            <a:pPr eaLnBrk="1" hangingPunct="1"/>
            <a:r>
              <a:rPr lang="cs-CZ" sz="2400" b="1" smtClean="0"/>
              <a:t>PŘÍKLAD PROCESU PRIORIZACE AKTIVIT V NÁVRHOVÉ ČÁSTI MUNICIPÁLNÍHO PROGRAMU ROZVOJE</a:t>
            </a:r>
            <a:endParaRPr lang="cs-CZ" sz="2400" b="1" u="sng" smtClean="0"/>
          </a:p>
        </p:txBody>
      </p:sp>
      <p:sp>
        <p:nvSpPr>
          <p:cNvPr id="84994" name="Rectangle 3"/>
          <p:cNvSpPr>
            <a:spLocks noGrp="1" noChangeArrowheads="1"/>
          </p:cNvSpPr>
          <p:nvPr>
            <p:ph type="body" idx="4294967295"/>
          </p:nvPr>
        </p:nvSpPr>
        <p:spPr>
          <a:xfrm>
            <a:off x="323850" y="1125538"/>
            <a:ext cx="8064500" cy="5143500"/>
          </a:xfrm>
        </p:spPr>
        <p:txBody>
          <a:bodyPr/>
          <a:lstStyle/>
          <a:p>
            <a:pPr eaLnBrk="1" hangingPunct="1"/>
            <a:r>
              <a:rPr lang="cs-CZ" sz="2000" b="1" smtClean="0">
                <a:cs typeface="Arial" charset="0"/>
              </a:rPr>
              <a:t>zpracovatel</a:t>
            </a:r>
            <a:r>
              <a:rPr lang="cs-CZ" sz="2000" smtClean="0">
                <a:cs typeface="Arial" charset="0"/>
              </a:rPr>
              <a:t> (priorizace aktivit na základě analýzy a odborného posouzení relevantních oblastí dopadů – ekonomika, společenský rozvoj, životní prostředí)</a:t>
            </a:r>
          </a:p>
          <a:p>
            <a:pPr eaLnBrk="1" hangingPunct="1">
              <a:buFontTx/>
              <a:buNone/>
            </a:pPr>
            <a:endParaRPr lang="cs-CZ" sz="2000" smtClean="0">
              <a:cs typeface="Arial" charset="0"/>
            </a:endParaRPr>
          </a:p>
          <a:p>
            <a:pPr eaLnBrk="1" hangingPunct="1"/>
            <a:r>
              <a:rPr lang="cs-CZ" sz="2000" b="1" smtClean="0">
                <a:cs typeface="Arial" charset="0"/>
              </a:rPr>
              <a:t>pracovní (expertní) skupina </a:t>
            </a:r>
            <a:r>
              <a:rPr lang="cs-CZ" sz="2000" smtClean="0">
                <a:cs typeface="Arial" charset="0"/>
              </a:rPr>
              <a:t>(posouzení návrhu zpracovatele, vlastní náměty pro priorizaci – např. bodovací metoda)</a:t>
            </a:r>
          </a:p>
          <a:p>
            <a:pPr eaLnBrk="1" hangingPunct="1">
              <a:buFontTx/>
              <a:buNone/>
            </a:pPr>
            <a:endParaRPr lang="cs-CZ" sz="2000" smtClean="0">
              <a:cs typeface="Arial" charset="0"/>
            </a:endParaRPr>
          </a:p>
          <a:p>
            <a:pPr eaLnBrk="1" hangingPunct="1"/>
            <a:r>
              <a:rPr lang="cs-CZ" sz="2000" b="1" smtClean="0">
                <a:cs typeface="Arial" charset="0"/>
              </a:rPr>
              <a:t>orgány obce</a:t>
            </a:r>
            <a:r>
              <a:rPr lang="cs-CZ" sz="2000" smtClean="0">
                <a:cs typeface="Arial" charset="0"/>
              </a:rPr>
              <a:t> (posouzení návrhu zpracovatele, realizace vlastní priorizace – např. bodovací metoda, je třeba stanovit váhy jednotlivých hodnotících subjektů)</a:t>
            </a:r>
          </a:p>
          <a:p>
            <a:pPr eaLnBrk="1" hangingPunct="1">
              <a:buFontTx/>
              <a:buNone/>
            </a:pPr>
            <a:endParaRPr lang="cs-CZ" sz="2000" smtClean="0">
              <a:cs typeface="Arial" charset="0"/>
            </a:endParaRPr>
          </a:p>
          <a:p>
            <a:pPr eaLnBrk="1" hangingPunct="1"/>
            <a:r>
              <a:rPr lang="cs-CZ" sz="2000" b="1" smtClean="0">
                <a:cs typeface="Arial" charset="0"/>
              </a:rPr>
              <a:t>vyhodnocení priorizace</a:t>
            </a:r>
            <a:r>
              <a:rPr lang="cs-CZ" sz="2000" smtClean="0">
                <a:cs typeface="Arial" charset="0"/>
              </a:rPr>
              <a:t> (statistické metody)</a:t>
            </a:r>
          </a:p>
          <a:p>
            <a:pPr eaLnBrk="1" hangingPunct="1">
              <a:buFontTx/>
              <a:buNone/>
            </a:pPr>
            <a:endParaRPr lang="cs-CZ" sz="2000" smtClean="0">
              <a:cs typeface="Arial" charset="0"/>
            </a:endParaRPr>
          </a:p>
          <a:p>
            <a:pPr eaLnBrk="1" hangingPunct="1"/>
            <a:r>
              <a:rPr lang="cs-CZ" sz="2000" b="1" smtClean="0">
                <a:cs typeface="Arial" charset="0"/>
              </a:rPr>
              <a:t>ZASTUPITELSTVO OBCE</a:t>
            </a:r>
            <a:r>
              <a:rPr lang="cs-CZ" sz="2000" smtClean="0">
                <a:cs typeface="Arial" charset="0"/>
              </a:rPr>
              <a:t> = konečné rozhodnutí o priorizaci</a:t>
            </a:r>
          </a:p>
        </p:txBody>
      </p:sp>
      <p:sp>
        <p:nvSpPr>
          <p:cNvPr id="4" name="Šipka dolů 3"/>
          <p:cNvSpPr/>
          <p:nvPr/>
        </p:nvSpPr>
        <p:spPr>
          <a:xfrm>
            <a:off x="7253288" y="1839913"/>
            <a:ext cx="285750" cy="6413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5" name="Šipka dolů 4"/>
          <p:cNvSpPr/>
          <p:nvPr/>
        </p:nvSpPr>
        <p:spPr>
          <a:xfrm>
            <a:off x="7253288" y="2909888"/>
            <a:ext cx="285750" cy="6445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6" name="Šipka dolů 5"/>
          <p:cNvSpPr/>
          <p:nvPr/>
        </p:nvSpPr>
        <p:spPr>
          <a:xfrm>
            <a:off x="7253288" y="4268788"/>
            <a:ext cx="285750" cy="6413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7" name="Šipka dolů 6"/>
          <p:cNvSpPr/>
          <p:nvPr/>
        </p:nvSpPr>
        <p:spPr>
          <a:xfrm>
            <a:off x="7253288" y="5126038"/>
            <a:ext cx="285750" cy="6413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8499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7" name="Rectangle 2"/>
          <p:cNvSpPr>
            <a:spLocks noGrp="1" noChangeArrowheads="1"/>
          </p:cNvSpPr>
          <p:nvPr>
            <p:ph type="title" idx="4294967295"/>
          </p:nvPr>
        </p:nvSpPr>
        <p:spPr>
          <a:xfrm>
            <a:off x="250825" y="0"/>
            <a:ext cx="8229600" cy="571500"/>
          </a:xfrm>
        </p:spPr>
        <p:txBody>
          <a:bodyPr anchor="b"/>
          <a:lstStyle/>
          <a:p>
            <a:pPr eaLnBrk="1" hangingPunct="1"/>
            <a:r>
              <a:rPr lang="cs-CZ" sz="2400" b="1" smtClean="0"/>
              <a:t>FINANCOVÁNÍ REGIONÁLNÍHO ROZVOJE</a:t>
            </a:r>
            <a:endParaRPr lang="cs-CZ" sz="2400" b="1" u="sng" smtClean="0"/>
          </a:p>
        </p:txBody>
      </p:sp>
      <p:sp>
        <p:nvSpPr>
          <p:cNvPr id="86018" name="Rectangle 3"/>
          <p:cNvSpPr>
            <a:spLocks noGrp="1" noChangeArrowheads="1"/>
          </p:cNvSpPr>
          <p:nvPr>
            <p:ph type="body" idx="4294967295"/>
          </p:nvPr>
        </p:nvSpPr>
        <p:spPr>
          <a:xfrm>
            <a:off x="323850" y="620713"/>
            <a:ext cx="8064500" cy="4824412"/>
          </a:xfrm>
        </p:spPr>
        <p:txBody>
          <a:bodyPr/>
          <a:lstStyle/>
          <a:p>
            <a:pPr eaLnBrk="1" hangingPunct="1">
              <a:buFontTx/>
              <a:buNone/>
            </a:pPr>
            <a:r>
              <a:rPr lang="cs-CZ" sz="2000" b="1" smtClean="0">
                <a:cs typeface="Arial" charset="0"/>
              </a:rPr>
              <a:t>Aktéři regionálního rozvoje</a:t>
            </a:r>
          </a:p>
          <a:p>
            <a:pPr eaLnBrk="1" hangingPunct="1"/>
            <a:r>
              <a:rPr lang="cs-CZ" sz="2000" smtClean="0">
                <a:cs typeface="Arial" charset="0"/>
              </a:rPr>
              <a:t>podíl na přípravě, realizaci a kontrole regionálního rozvoje</a:t>
            </a:r>
          </a:p>
          <a:p>
            <a:pPr eaLnBrk="1" hangingPunct="1"/>
            <a:r>
              <a:rPr lang="cs-CZ" sz="2000" smtClean="0">
                <a:cs typeface="Arial" charset="0"/>
              </a:rPr>
              <a:t>podíl na financování regionálního rozvoje</a:t>
            </a:r>
          </a:p>
          <a:p>
            <a:pPr eaLnBrk="1" hangingPunct="1">
              <a:buFontTx/>
              <a:buNone/>
            </a:pPr>
            <a:endParaRPr lang="cs-CZ" sz="2000" b="1" smtClean="0">
              <a:cs typeface="Arial" charset="0"/>
            </a:endParaRPr>
          </a:p>
          <a:p>
            <a:pPr eaLnBrk="1" hangingPunct="1">
              <a:buFontTx/>
              <a:buNone/>
            </a:pPr>
            <a:r>
              <a:rPr lang="cs-CZ" sz="2000" b="1" smtClean="0">
                <a:cs typeface="Arial" charset="0"/>
              </a:rPr>
              <a:t>Skupiny zdrojů financování regionálního rozvoje</a:t>
            </a:r>
          </a:p>
          <a:p>
            <a:pPr eaLnBrk="1" hangingPunct="1"/>
            <a:r>
              <a:rPr lang="cs-CZ" sz="2000" smtClean="0">
                <a:cs typeface="Arial" charset="0"/>
              </a:rPr>
              <a:t>rozpočtové příjmy (zdroj veřejný)</a:t>
            </a:r>
          </a:p>
          <a:p>
            <a:pPr eaLnBrk="1" hangingPunct="1"/>
            <a:r>
              <a:rPr lang="cs-CZ" sz="2000" smtClean="0">
                <a:cs typeface="Arial" charset="0"/>
              </a:rPr>
              <a:t>prostředky partnerů rozvoje obcí (zdroj soukromý)</a:t>
            </a:r>
          </a:p>
          <a:p>
            <a:pPr eaLnBrk="1" hangingPunct="1"/>
            <a:endParaRPr lang="cs-CZ" sz="2000" smtClean="0">
              <a:cs typeface="Arial" charset="0"/>
            </a:endParaRPr>
          </a:p>
          <a:p>
            <a:pPr eaLnBrk="1" hangingPunct="1">
              <a:buFontTx/>
              <a:buNone/>
            </a:pPr>
            <a:r>
              <a:rPr lang="cs-CZ" sz="2000" b="1" u="sng" smtClean="0">
                <a:solidFill>
                  <a:srgbClr val="C00000"/>
                </a:solidFill>
                <a:cs typeface="Arial" charset="0"/>
              </a:rPr>
              <a:t>Rozpočtové příjmy</a:t>
            </a:r>
          </a:p>
          <a:p>
            <a:pPr eaLnBrk="1" hangingPunct="1">
              <a:buFontTx/>
              <a:buNone/>
            </a:pPr>
            <a:endParaRPr lang="cs-CZ" sz="2000" smtClean="0">
              <a:cs typeface="Arial" charset="0"/>
            </a:endParaRPr>
          </a:p>
        </p:txBody>
      </p:sp>
      <p:sp>
        <p:nvSpPr>
          <p:cNvPr id="8" name="Obdélník 7"/>
          <p:cNvSpPr/>
          <p:nvPr/>
        </p:nvSpPr>
        <p:spPr>
          <a:xfrm>
            <a:off x="268288" y="4221163"/>
            <a:ext cx="1643062" cy="884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cs typeface="Arial" pitchFamily="34" charset="0"/>
              </a:rPr>
              <a:t>DAŇOVÉ</a:t>
            </a:r>
          </a:p>
        </p:txBody>
      </p:sp>
      <p:sp>
        <p:nvSpPr>
          <p:cNvPr id="9" name="Obdélník 8"/>
          <p:cNvSpPr/>
          <p:nvPr/>
        </p:nvSpPr>
        <p:spPr>
          <a:xfrm>
            <a:off x="2268538" y="4221163"/>
            <a:ext cx="1643062" cy="884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cs typeface="Arial" pitchFamily="34" charset="0"/>
              </a:rPr>
              <a:t>NEDAŇOVÉ</a:t>
            </a:r>
          </a:p>
        </p:txBody>
      </p:sp>
      <p:sp>
        <p:nvSpPr>
          <p:cNvPr id="10" name="Obdélník 9"/>
          <p:cNvSpPr/>
          <p:nvPr/>
        </p:nvSpPr>
        <p:spPr>
          <a:xfrm>
            <a:off x="4411663" y="4221163"/>
            <a:ext cx="1714500" cy="884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cs typeface="Arial" pitchFamily="34" charset="0"/>
              </a:rPr>
              <a:t>KAPITÁLOVÉ</a:t>
            </a:r>
          </a:p>
        </p:txBody>
      </p:sp>
      <p:sp>
        <p:nvSpPr>
          <p:cNvPr id="11" name="Obdélník 10"/>
          <p:cNvSpPr/>
          <p:nvPr/>
        </p:nvSpPr>
        <p:spPr>
          <a:xfrm>
            <a:off x="6483350" y="4221163"/>
            <a:ext cx="1643063" cy="8842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cs typeface="Arial" pitchFamily="34" charset="0"/>
              </a:rPr>
              <a:t>DOTACE</a:t>
            </a:r>
          </a:p>
        </p:txBody>
      </p:sp>
      <p:sp>
        <p:nvSpPr>
          <p:cNvPr id="12" name="Obdélník 11"/>
          <p:cNvSpPr/>
          <p:nvPr/>
        </p:nvSpPr>
        <p:spPr>
          <a:xfrm>
            <a:off x="268288" y="5292725"/>
            <a:ext cx="1857375" cy="88423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buFontTx/>
              <a:buChar char="-"/>
              <a:defRPr/>
            </a:pPr>
            <a:r>
              <a:rPr lang="cs-CZ" sz="1600" b="1" dirty="0">
                <a:solidFill>
                  <a:schemeClr val="tx1"/>
                </a:solidFill>
                <a:cs typeface="Arial" pitchFamily="34" charset="0"/>
              </a:rPr>
              <a:t> svěřené</a:t>
            </a:r>
          </a:p>
          <a:p>
            <a:pPr>
              <a:buFontTx/>
              <a:buChar char="-"/>
              <a:defRPr/>
            </a:pPr>
            <a:r>
              <a:rPr lang="cs-CZ" sz="1600" b="1" dirty="0">
                <a:solidFill>
                  <a:schemeClr val="tx1"/>
                </a:solidFill>
                <a:cs typeface="Arial" pitchFamily="34" charset="0"/>
              </a:rPr>
              <a:t> sdílené    DANĚ</a:t>
            </a:r>
          </a:p>
          <a:p>
            <a:pPr>
              <a:buFontTx/>
              <a:buChar char="-"/>
              <a:defRPr/>
            </a:pPr>
            <a:r>
              <a:rPr lang="cs-CZ" sz="1600" b="1" dirty="0">
                <a:solidFill>
                  <a:schemeClr val="tx1"/>
                </a:solidFill>
                <a:cs typeface="Arial" pitchFamily="34" charset="0"/>
              </a:rPr>
              <a:t> POPLATKY</a:t>
            </a:r>
          </a:p>
        </p:txBody>
      </p:sp>
      <p:sp>
        <p:nvSpPr>
          <p:cNvPr id="13" name="Pravá složená závorka 12"/>
          <p:cNvSpPr/>
          <p:nvPr/>
        </p:nvSpPr>
        <p:spPr>
          <a:xfrm>
            <a:off x="1285875" y="5929313"/>
            <a:ext cx="71438" cy="428625"/>
          </a:xfrm>
          <a:prstGeom prst="rightBrace">
            <a:avLst/>
          </a:prstGeom>
          <a:ln w="3810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cs-CZ"/>
          </a:p>
        </p:txBody>
      </p:sp>
      <p:sp>
        <p:nvSpPr>
          <p:cNvPr id="14" name="Obdélník 13"/>
          <p:cNvSpPr/>
          <p:nvPr/>
        </p:nvSpPr>
        <p:spPr>
          <a:xfrm>
            <a:off x="2268538" y="5292725"/>
            <a:ext cx="1857375" cy="88423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buFontTx/>
              <a:buChar char="-"/>
              <a:defRPr/>
            </a:pPr>
            <a:r>
              <a:rPr lang="cs-CZ" sz="1600" b="1" dirty="0">
                <a:solidFill>
                  <a:schemeClr val="tx1"/>
                </a:solidFill>
                <a:cs typeface="Arial" pitchFamily="34" charset="0"/>
              </a:rPr>
              <a:t> uživatel. </a:t>
            </a:r>
            <a:r>
              <a:rPr lang="cs-CZ" sz="1600" b="1" dirty="0" err="1">
                <a:solidFill>
                  <a:schemeClr val="tx1"/>
                </a:solidFill>
                <a:cs typeface="Arial" pitchFamily="34" charset="0"/>
              </a:rPr>
              <a:t>popl</a:t>
            </a:r>
            <a:r>
              <a:rPr lang="cs-CZ" sz="1600" b="1" dirty="0">
                <a:solidFill>
                  <a:schemeClr val="tx1"/>
                </a:solidFill>
                <a:cs typeface="Arial" pitchFamily="34" charset="0"/>
              </a:rPr>
              <a:t>.</a:t>
            </a:r>
          </a:p>
          <a:p>
            <a:pPr>
              <a:buFontTx/>
              <a:buChar char="-"/>
              <a:defRPr/>
            </a:pPr>
            <a:r>
              <a:rPr lang="cs-CZ" sz="1600" b="1" dirty="0">
                <a:solidFill>
                  <a:schemeClr val="tx1"/>
                </a:solidFill>
                <a:cs typeface="Arial" pitchFamily="34" charset="0"/>
              </a:rPr>
              <a:t> podnikání</a:t>
            </a:r>
          </a:p>
          <a:p>
            <a:pPr>
              <a:buFontTx/>
              <a:buChar char="-"/>
              <a:defRPr/>
            </a:pPr>
            <a:r>
              <a:rPr lang="cs-CZ" sz="1600" b="1" dirty="0">
                <a:solidFill>
                  <a:schemeClr val="tx1"/>
                </a:solidFill>
                <a:cs typeface="Arial" pitchFamily="34" charset="0"/>
              </a:rPr>
              <a:t> pronájem</a:t>
            </a:r>
          </a:p>
        </p:txBody>
      </p:sp>
      <p:sp>
        <p:nvSpPr>
          <p:cNvPr id="15" name="Obdélník 14"/>
          <p:cNvSpPr/>
          <p:nvPr/>
        </p:nvSpPr>
        <p:spPr>
          <a:xfrm>
            <a:off x="4411663" y="5292725"/>
            <a:ext cx="1857375" cy="88423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buFontTx/>
              <a:buChar char="-"/>
              <a:defRPr/>
            </a:pPr>
            <a:r>
              <a:rPr lang="cs-CZ" sz="1600" b="1" dirty="0">
                <a:solidFill>
                  <a:schemeClr val="tx1"/>
                </a:solidFill>
                <a:cs typeface="Arial" pitchFamily="34" charset="0"/>
              </a:rPr>
              <a:t> prodej majetku</a:t>
            </a:r>
          </a:p>
        </p:txBody>
      </p:sp>
      <p:sp>
        <p:nvSpPr>
          <p:cNvPr id="16" name="Obdélník 15"/>
          <p:cNvSpPr/>
          <p:nvPr/>
        </p:nvSpPr>
        <p:spPr>
          <a:xfrm>
            <a:off x="6483350" y="5292725"/>
            <a:ext cx="1857375" cy="88423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buFontTx/>
              <a:buChar char="-"/>
              <a:defRPr/>
            </a:pPr>
            <a:r>
              <a:rPr lang="cs-CZ" sz="1600" b="1" dirty="0">
                <a:solidFill>
                  <a:schemeClr val="tx1"/>
                </a:solidFill>
                <a:cs typeface="Arial" pitchFamily="34" charset="0"/>
              </a:rPr>
              <a:t> nárokové</a:t>
            </a:r>
          </a:p>
          <a:p>
            <a:pPr>
              <a:buFontTx/>
              <a:buChar char="-"/>
              <a:defRPr/>
            </a:pPr>
            <a:r>
              <a:rPr lang="cs-CZ" sz="1600" b="1" dirty="0">
                <a:solidFill>
                  <a:schemeClr val="tx1"/>
                </a:solidFill>
                <a:cs typeface="Arial" pitchFamily="34" charset="0"/>
              </a:rPr>
              <a:t> nenárokové</a:t>
            </a:r>
          </a:p>
        </p:txBody>
      </p:sp>
      <p:pic>
        <p:nvPicPr>
          <p:cNvPr id="86028"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1" name="Rectangle 2"/>
          <p:cNvSpPr>
            <a:spLocks noGrp="1" noChangeArrowheads="1"/>
          </p:cNvSpPr>
          <p:nvPr>
            <p:ph type="title" idx="4294967295"/>
          </p:nvPr>
        </p:nvSpPr>
        <p:spPr>
          <a:xfrm>
            <a:off x="250825" y="0"/>
            <a:ext cx="8229600" cy="571500"/>
          </a:xfrm>
        </p:spPr>
        <p:txBody>
          <a:bodyPr anchor="b"/>
          <a:lstStyle/>
          <a:p>
            <a:pPr eaLnBrk="1" hangingPunct="1"/>
            <a:r>
              <a:rPr lang="cs-CZ" sz="2400" b="1" smtClean="0"/>
              <a:t>FINANCOVÁNÍ REGIONÁLNÍHO ROZVOJE</a:t>
            </a:r>
            <a:endParaRPr lang="cs-CZ" sz="2400" b="1" u="sng" smtClean="0"/>
          </a:p>
        </p:txBody>
      </p:sp>
      <p:sp>
        <p:nvSpPr>
          <p:cNvPr id="87042" name="Rectangle 3"/>
          <p:cNvSpPr>
            <a:spLocks noGrp="1" noChangeArrowheads="1"/>
          </p:cNvSpPr>
          <p:nvPr>
            <p:ph type="body" idx="4294967295"/>
          </p:nvPr>
        </p:nvSpPr>
        <p:spPr>
          <a:xfrm>
            <a:off x="323850" y="620713"/>
            <a:ext cx="8064500" cy="5545137"/>
          </a:xfrm>
        </p:spPr>
        <p:txBody>
          <a:bodyPr/>
          <a:lstStyle/>
          <a:p>
            <a:pPr eaLnBrk="1" hangingPunct="1">
              <a:buFontTx/>
              <a:buNone/>
            </a:pPr>
            <a:r>
              <a:rPr lang="cs-CZ" sz="2000" b="1" u="sng" smtClean="0">
                <a:solidFill>
                  <a:srgbClr val="C00000"/>
                </a:solidFill>
                <a:cs typeface="Arial" charset="0"/>
              </a:rPr>
              <a:t>Rozpočtové výdaje</a:t>
            </a:r>
          </a:p>
          <a:p>
            <a:pPr eaLnBrk="1" hangingPunct="1"/>
            <a:r>
              <a:rPr lang="cs-CZ" sz="2000" b="1" smtClean="0">
                <a:cs typeface="Arial" charset="0"/>
              </a:rPr>
              <a:t>mandatorní</a:t>
            </a:r>
            <a:r>
              <a:rPr lang="cs-CZ" sz="2000" smtClean="0">
                <a:cs typeface="Arial" charset="0"/>
              </a:rPr>
              <a:t> – závazné nutné výdaje dané legislativními předpisy, které veřejný rozpočet musí vždy realizovat</a:t>
            </a:r>
          </a:p>
          <a:p>
            <a:pPr eaLnBrk="1" hangingPunct="1"/>
            <a:r>
              <a:rPr lang="cs-CZ" sz="2000" b="1" smtClean="0">
                <a:cs typeface="Arial" charset="0"/>
              </a:rPr>
              <a:t>quasi mandatorní</a:t>
            </a:r>
            <a:r>
              <a:rPr lang="cs-CZ" sz="2000" smtClean="0">
                <a:cs typeface="Arial" charset="0"/>
              </a:rPr>
              <a:t> – výdaje, které  ÚSC musí realizovat z podstaty své existence (např. mzdy pracovníků úřadu)</a:t>
            </a:r>
          </a:p>
          <a:p>
            <a:pPr eaLnBrk="1" hangingPunct="1"/>
            <a:r>
              <a:rPr lang="cs-CZ" sz="2000" b="1" smtClean="0">
                <a:cs typeface="Arial" charset="0"/>
              </a:rPr>
              <a:t>nemandatorní</a:t>
            </a:r>
            <a:r>
              <a:rPr lang="cs-CZ" sz="2000" smtClean="0">
                <a:cs typeface="Arial" charset="0"/>
              </a:rPr>
              <a:t> – nepovinné → </a:t>
            </a:r>
            <a:r>
              <a:rPr lang="cs-CZ" sz="2000" b="1" smtClean="0">
                <a:solidFill>
                  <a:srgbClr val="C00000"/>
                </a:solidFill>
                <a:cs typeface="Arial" charset="0"/>
              </a:rPr>
              <a:t>ROZVOJOVÉ</a:t>
            </a:r>
          </a:p>
          <a:p>
            <a:pPr eaLnBrk="1" hangingPunct="1"/>
            <a:endParaRPr lang="cs-CZ" sz="2000" b="1" smtClean="0">
              <a:solidFill>
                <a:srgbClr val="C00000"/>
              </a:solidFill>
              <a:cs typeface="Arial" charset="0"/>
            </a:endParaRPr>
          </a:p>
          <a:p>
            <a:pPr eaLnBrk="1" hangingPunct="1">
              <a:buFontTx/>
              <a:buNone/>
            </a:pPr>
            <a:r>
              <a:rPr lang="cs-CZ" sz="2000" b="1" u="sng" smtClean="0">
                <a:solidFill>
                  <a:srgbClr val="C00000"/>
                </a:solidFill>
                <a:cs typeface="Arial" charset="0"/>
              </a:rPr>
              <a:t>Prostředky partnerů rozvoje obce</a:t>
            </a:r>
          </a:p>
          <a:p>
            <a:pPr eaLnBrk="1" hangingPunct="1"/>
            <a:r>
              <a:rPr lang="cs-CZ" sz="2000" b="1" smtClean="0">
                <a:cs typeface="Arial" charset="0"/>
              </a:rPr>
              <a:t>podnikatelské subjekty</a:t>
            </a:r>
            <a:r>
              <a:rPr lang="cs-CZ" sz="2000" smtClean="0">
                <a:cs typeface="Arial" charset="0"/>
              </a:rPr>
              <a:t> - PPP projekty, vytváření zázemí pro pracovníky, investice do zkvalitnění vlastního majetku, apod.</a:t>
            </a:r>
          </a:p>
          <a:p>
            <a:pPr eaLnBrk="1" hangingPunct="1"/>
            <a:r>
              <a:rPr lang="cs-CZ" sz="2000" b="1" smtClean="0">
                <a:cs typeface="Arial" charset="0"/>
              </a:rPr>
              <a:t>neziskové organizace (NNO)</a:t>
            </a:r>
            <a:r>
              <a:rPr lang="cs-CZ" sz="2000" smtClean="0">
                <a:cs typeface="Arial" charset="0"/>
              </a:rPr>
              <a:t> – vlastní činnost a akce pro členy a veřejnost</a:t>
            </a:r>
          </a:p>
          <a:p>
            <a:pPr eaLnBrk="1" hangingPunct="1"/>
            <a:r>
              <a:rPr lang="cs-CZ" sz="2000" b="1" smtClean="0">
                <a:cs typeface="Arial" charset="0"/>
              </a:rPr>
              <a:t>prostředky občanů</a:t>
            </a:r>
            <a:r>
              <a:rPr lang="cs-CZ" sz="2000" smtClean="0">
                <a:cs typeface="Arial" charset="0"/>
              </a:rPr>
              <a:t> – zvelebování vlastního majetku, lokální patriotismus, posilování soudržnosti obyvatel s obcí</a:t>
            </a:r>
          </a:p>
          <a:p>
            <a:pPr eaLnBrk="1" hangingPunct="1"/>
            <a:r>
              <a:rPr lang="cs-CZ" sz="2000" b="1" smtClean="0">
                <a:cs typeface="Arial" charset="0"/>
              </a:rPr>
              <a:t>sdružování prostředků</a:t>
            </a:r>
            <a:r>
              <a:rPr lang="cs-CZ" sz="2000" smtClean="0">
                <a:cs typeface="Arial" charset="0"/>
              </a:rPr>
              <a:t> – DSO, zájmové sdružení právnických osob</a:t>
            </a:r>
          </a:p>
          <a:p>
            <a:pPr eaLnBrk="1" hangingPunct="1"/>
            <a:endParaRPr lang="cs-CZ" sz="2000" b="1" smtClean="0">
              <a:solidFill>
                <a:srgbClr val="C00000"/>
              </a:solidFill>
              <a:cs typeface="Arial" charset="0"/>
            </a:endParaRPr>
          </a:p>
          <a:p>
            <a:pPr eaLnBrk="1" hangingPunct="1"/>
            <a:endParaRPr lang="cs-CZ" sz="2800" b="1" smtClean="0">
              <a:solidFill>
                <a:srgbClr val="C00000"/>
              </a:solidFill>
              <a:cs typeface="Arial" charset="0"/>
            </a:endParaRPr>
          </a:p>
        </p:txBody>
      </p:sp>
      <p:sp>
        <p:nvSpPr>
          <p:cNvPr id="18" name="Obdélník 17"/>
          <p:cNvSpPr/>
          <p:nvPr/>
        </p:nvSpPr>
        <p:spPr>
          <a:xfrm>
            <a:off x="5110163" y="2835275"/>
            <a:ext cx="3071812" cy="6318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s-CZ" b="1" dirty="0">
                <a:solidFill>
                  <a:schemeClr val="tx1"/>
                </a:solidFill>
                <a:cs typeface="Arial" pitchFamily="34" charset="0"/>
              </a:rPr>
              <a:t>rozvoj obce NEJSOU JEN veřejné investice</a:t>
            </a:r>
          </a:p>
        </p:txBody>
      </p:sp>
      <p:sp>
        <p:nvSpPr>
          <p:cNvPr id="19" name="Zahnutá šipka doleva 18"/>
          <p:cNvSpPr/>
          <p:nvPr/>
        </p:nvSpPr>
        <p:spPr>
          <a:xfrm>
            <a:off x="8253413" y="3335338"/>
            <a:ext cx="357187" cy="84296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solidFill>
                <a:schemeClr val="tx1"/>
              </a:solidFill>
            </a:endParaRPr>
          </a:p>
        </p:txBody>
      </p:sp>
      <p:pic>
        <p:nvPicPr>
          <p:cNvPr id="8704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5" name="Rectangle 2"/>
          <p:cNvSpPr>
            <a:spLocks noGrp="1" noChangeArrowheads="1"/>
          </p:cNvSpPr>
          <p:nvPr>
            <p:ph type="title" idx="4294967295"/>
          </p:nvPr>
        </p:nvSpPr>
        <p:spPr>
          <a:xfrm>
            <a:off x="285750" y="214313"/>
            <a:ext cx="8229600" cy="571500"/>
          </a:xfrm>
        </p:spPr>
        <p:txBody>
          <a:bodyPr anchor="b"/>
          <a:lstStyle/>
          <a:p>
            <a:pPr eaLnBrk="1" hangingPunct="1"/>
            <a:r>
              <a:rPr lang="cs-CZ" sz="2400" b="1" smtClean="0"/>
              <a:t>ÚROVNĚ FINANCOVÁNÍ REGIONÁLNÍHO ROZVOJE</a:t>
            </a:r>
            <a:endParaRPr lang="cs-CZ" sz="2400" b="1" u="sng" smtClean="0"/>
          </a:p>
        </p:txBody>
      </p:sp>
      <p:sp>
        <p:nvSpPr>
          <p:cNvPr id="88066" name="Rectangle 3"/>
          <p:cNvSpPr>
            <a:spLocks noGrp="1" noChangeArrowheads="1"/>
          </p:cNvSpPr>
          <p:nvPr>
            <p:ph type="body" idx="4294967295"/>
          </p:nvPr>
        </p:nvSpPr>
        <p:spPr>
          <a:xfrm>
            <a:off x="357188" y="1000125"/>
            <a:ext cx="8064500" cy="5643563"/>
          </a:xfrm>
        </p:spPr>
        <p:txBody>
          <a:bodyPr/>
          <a:lstStyle/>
          <a:p>
            <a:pPr eaLnBrk="1" hangingPunct="1">
              <a:buFontTx/>
              <a:buNone/>
            </a:pPr>
            <a:r>
              <a:rPr lang="cs-CZ" sz="2000" b="1" u="sng" smtClean="0">
                <a:solidFill>
                  <a:srgbClr val="C00000"/>
                </a:solidFill>
                <a:cs typeface="Arial" charset="0"/>
              </a:rPr>
              <a:t>NÁRODNÍ ÚROVEŇ</a:t>
            </a:r>
          </a:p>
          <a:p>
            <a:pPr eaLnBrk="1" hangingPunct="1"/>
            <a:r>
              <a:rPr lang="cs-CZ" sz="2000" smtClean="0">
                <a:cs typeface="Arial" charset="0"/>
              </a:rPr>
              <a:t>strategie regionálního rozvoje ČR – regionalizace problémových území ČR → soustředěná podpora státu (dotace, přímé intervence)</a:t>
            </a:r>
          </a:p>
          <a:p>
            <a:pPr eaLnBrk="1" hangingPunct="1"/>
            <a:r>
              <a:rPr lang="cs-CZ" sz="2000" smtClean="0">
                <a:cs typeface="Arial" charset="0"/>
              </a:rPr>
              <a:t>dotační podpora vybraných rozvojových aktivit (národní dotační tituly)</a:t>
            </a:r>
          </a:p>
          <a:p>
            <a:pPr eaLnBrk="1" hangingPunct="1"/>
            <a:r>
              <a:rPr lang="cs-CZ" sz="2000" smtClean="0">
                <a:cs typeface="Arial" charset="0"/>
              </a:rPr>
              <a:t>kofinancování prostředků EU ze Strukturálních fondů (např. ROP – podíl na municipální spoluúčasti, OP ŽP, přeshraniční spolupráce)</a:t>
            </a:r>
            <a:endParaRPr lang="cs-CZ" sz="2000" smtClean="0">
              <a:solidFill>
                <a:srgbClr val="C00000"/>
              </a:solidFill>
              <a:cs typeface="Arial" charset="0"/>
            </a:endParaRPr>
          </a:p>
          <a:p>
            <a:pPr eaLnBrk="1" hangingPunct="1"/>
            <a:endParaRPr lang="cs-CZ" sz="2000" b="1" smtClean="0">
              <a:solidFill>
                <a:srgbClr val="C00000"/>
              </a:solidFill>
              <a:cs typeface="Arial" charset="0"/>
            </a:endParaRPr>
          </a:p>
          <a:p>
            <a:pPr eaLnBrk="1" hangingPunct="1">
              <a:buFontTx/>
              <a:buNone/>
            </a:pPr>
            <a:r>
              <a:rPr lang="cs-CZ" sz="2000" b="1" u="sng" smtClean="0">
                <a:solidFill>
                  <a:srgbClr val="C00000"/>
                </a:solidFill>
                <a:cs typeface="Arial" charset="0"/>
              </a:rPr>
              <a:t>REGIONÁLNÍ ÚROVEŇ</a:t>
            </a:r>
          </a:p>
          <a:p>
            <a:pPr eaLnBrk="1" hangingPunct="1"/>
            <a:r>
              <a:rPr lang="cs-CZ" sz="2000" b="1" smtClean="0">
                <a:cs typeface="Arial" charset="0"/>
              </a:rPr>
              <a:t>regiony soudržnosti NUTS II </a:t>
            </a:r>
          </a:p>
          <a:p>
            <a:pPr eaLnBrk="1" hangingPunct="1">
              <a:buFontTx/>
              <a:buNone/>
            </a:pPr>
            <a:r>
              <a:rPr lang="cs-CZ" sz="2000" b="1" smtClean="0">
                <a:cs typeface="Arial" charset="0"/>
              </a:rPr>
              <a:t>	→ </a:t>
            </a:r>
            <a:r>
              <a:rPr lang="cs-CZ" sz="2000" smtClean="0">
                <a:cs typeface="Arial" charset="0"/>
              </a:rPr>
              <a:t>přenesená působnost řídícího orgánu ROP</a:t>
            </a:r>
          </a:p>
          <a:p>
            <a:pPr eaLnBrk="1" hangingPunct="1"/>
            <a:r>
              <a:rPr lang="cs-CZ" sz="2000" b="1" smtClean="0">
                <a:cs typeface="Arial" charset="0"/>
              </a:rPr>
              <a:t>kraje</a:t>
            </a:r>
            <a:endParaRPr lang="cs-CZ" sz="2000" b="1" smtClean="0">
              <a:solidFill>
                <a:srgbClr val="C00000"/>
              </a:solidFill>
              <a:cs typeface="Arial" charset="0"/>
            </a:endParaRPr>
          </a:p>
          <a:p>
            <a:pPr eaLnBrk="1" hangingPunct="1">
              <a:buFontTx/>
              <a:buNone/>
            </a:pPr>
            <a:r>
              <a:rPr lang="cs-CZ" sz="2000" b="1" smtClean="0">
                <a:solidFill>
                  <a:srgbClr val="C00000"/>
                </a:solidFill>
                <a:cs typeface="Arial" charset="0"/>
              </a:rPr>
              <a:t>	</a:t>
            </a:r>
            <a:r>
              <a:rPr lang="cs-CZ" sz="2000" smtClean="0">
                <a:cs typeface="Arial" charset="0"/>
              </a:rPr>
              <a:t>→ vlastní rozvojové aktivity</a:t>
            </a:r>
          </a:p>
          <a:p>
            <a:pPr eaLnBrk="1" hangingPunct="1">
              <a:buFontTx/>
              <a:buNone/>
            </a:pPr>
            <a:r>
              <a:rPr lang="cs-CZ" sz="2000" smtClean="0">
                <a:cs typeface="Arial" charset="0"/>
              </a:rPr>
              <a:t>	→ dotační programy pro obce, DSO, NNO, ostatní subjekty</a:t>
            </a:r>
          </a:p>
        </p:txBody>
      </p:sp>
      <p:pic>
        <p:nvPicPr>
          <p:cNvPr id="8806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89" name="Rectangle 2"/>
          <p:cNvSpPr>
            <a:spLocks noGrp="1" noChangeArrowheads="1"/>
          </p:cNvSpPr>
          <p:nvPr>
            <p:ph type="title" idx="4294967295"/>
          </p:nvPr>
        </p:nvSpPr>
        <p:spPr>
          <a:xfrm>
            <a:off x="285750" y="214313"/>
            <a:ext cx="8229600" cy="571500"/>
          </a:xfrm>
        </p:spPr>
        <p:txBody>
          <a:bodyPr anchor="b"/>
          <a:lstStyle/>
          <a:p>
            <a:pPr eaLnBrk="1" hangingPunct="1"/>
            <a:r>
              <a:rPr lang="cs-CZ" sz="2400" b="1" smtClean="0"/>
              <a:t>ÚROVNĚ FINANCOVÁNÍ REGIONÁLNÍHO ROZVOJE</a:t>
            </a:r>
            <a:endParaRPr lang="cs-CZ" sz="2400" b="1" u="sng" smtClean="0"/>
          </a:p>
        </p:txBody>
      </p:sp>
      <p:sp>
        <p:nvSpPr>
          <p:cNvPr id="89090" name="Rectangle 3"/>
          <p:cNvSpPr>
            <a:spLocks noGrp="1" noChangeArrowheads="1"/>
          </p:cNvSpPr>
          <p:nvPr>
            <p:ph type="body" idx="4294967295"/>
          </p:nvPr>
        </p:nvSpPr>
        <p:spPr>
          <a:xfrm>
            <a:off x="357188" y="1285875"/>
            <a:ext cx="8064500" cy="5286375"/>
          </a:xfrm>
        </p:spPr>
        <p:txBody>
          <a:bodyPr/>
          <a:lstStyle/>
          <a:p>
            <a:pPr eaLnBrk="1" hangingPunct="1">
              <a:buFontTx/>
              <a:buNone/>
            </a:pPr>
            <a:r>
              <a:rPr lang="cs-CZ" sz="2000" b="1" u="sng" smtClean="0">
                <a:solidFill>
                  <a:srgbClr val="C00000"/>
                </a:solidFill>
                <a:cs typeface="Arial" charset="0"/>
              </a:rPr>
              <a:t>MIKROREGIONÁLNÍ ÚROVEŇ (DSO)</a:t>
            </a:r>
          </a:p>
          <a:p>
            <a:pPr eaLnBrk="1" hangingPunct="1"/>
            <a:r>
              <a:rPr lang="cs-CZ" sz="2000" smtClean="0">
                <a:cs typeface="Arial" charset="0"/>
              </a:rPr>
              <a:t>vlastní rozpočet (příspěvky členských obcí, nenárokové dotace)</a:t>
            </a:r>
          </a:p>
          <a:p>
            <a:pPr eaLnBrk="1" hangingPunct="1"/>
            <a:r>
              <a:rPr lang="cs-CZ" sz="2000" smtClean="0">
                <a:cs typeface="Arial" charset="0"/>
              </a:rPr>
              <a:t>podpora rozvojových aktivit dle účelu DSO (sdružování prostředků)</a:t>
            </a:r>
          </a:p>
          <a:p>
            <a:pPr eaLnBrk="1" hangingPunct="1">
              <a:buFontTx/>
              <a:buNone/>
            </a:pPr>
            <a:endParaRPr lang="cs-CZ" sz="2000" b="1" smtClean="0">
              <a:solidFill>
                <a:srgbClr val="C00000"/>
              </a:solidFill>
              <a:cs typeface="Arial" charset="0"/>
            </a:endParaRPr>
          </a:p>
          <a:p>
            <a:pPr eaLnBrk="1" hangingPunct="1">
              <a:buFontTx/>
              <a:buNone/>
            </a:pPr>
            <a:r>
              <a:rPr lang="cs-CZ" sz="2000" b="1" u="sng" smtClean="0">
                <a:solidFill>
                  <a:srgbClr val="C00000"/>
                </a:solidFill>
                <a:cs typeface="Arial" charset="0"/>
              </a:rPr>
              <a:t>MUNICIPÁLNÍ ÚROVEŇ</a:t>
            </a:r>
          </a:p>
          <a:p>
            <a:pPr eaLnBrk="1" hangingPunct="1"/>
            <a:r>
              <a:rPr lang="cs-CZ" sz="2000" smtClean="0">
                <a:cs typeface="Arial" charset="0"/>
              </a:rPr>
              <a:t>realizace programu rozvoje obce (vlastní rozvojové aktivity, podporované aktivity ostatních subjektů – spolková činnost, vzhled obce, apod.)</a:t>
            </a:r>
          </a:p>
          <a:p>
            <a:pPr eaLnBrk="1" hangingPunct="1"/>
            <a:r>
              <a:rPr lang="cs-CZ" sz="2000" smtClean="0">
                <a:cs typeface="Arial" charset="0"/>
              </a:rPr>
              <a:t>podpora žádoucích aktivit soukromých subjektů (dotace na žádoucí soukromé aktivity → příspěvky na volnočasové aktivity / akce, vytváření podmínek pro rozvoj žádoucích forem podnikání, apod.)</a:t>
            </a:r>
          </a:p>
          <a:p>
            <a:pPr eaLnBrk="1" hangingPunct="1"/>
            <a:endParaRPr lang="cs-CZ" sz="2000" smtClean="0">
              <a:cs typeface="Arial" charset="0"/>
            </a:endParaRPr>
          </a:p>
          <a:p>
            <a:pPr eaLnBrk="1" hangingPunct="1"/>
            <a:endParaRPr lang="cs-CZ" sz="2800" smtClean="0">
              <a:cs typeface="Arial" charset="0"/>
            </a:endParaRPr>
          </a:p>
        </p:txBody>
      </p:sp>
      <p:pic>
        <p:nvPicPr>
          <p:cNvPr id="8909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1" name="Nadpis 1"/>
          <p:cNvSpPr>
            <a:spLocks noGrp="1"/>
          </p:cNvSpPr>
          <p:nvPr>
            <p:ph type="title" idx="4294967295"/>
          </p:nvPr>
        </p:nvSpPr>
        <p:spPr>
          <a:xfrm>
            <a:off x="468313" y="0"/>
            <a:ext cx="7467600" cy="692150"/>
          </a:xfrm>
        </p:spPr>
        <p:txBody>
          <a:bodyPr anchor="b"/>
          <a:lstStyle/>
          <a:p>
            <a:pPr eaLnBrk="1" hangingPunct="1"/>
            <a:r>
              <a:rPr lang="cs-CZ" sz="2800" smtClean="0"/>
              <a:t>ZÁKLADNÍ LEGISLATIVA – NÁRODNÍ 2</a:t>
            </a:r>
          </a:p>
        </p:txBody>
      </p:sp>
      <p:sp>
        <p:nvSpPr>
          <p:cNvPr id="20482" name="Zástupný symbol pro obsah 2"/>
          <p:cNvSpPr>
            <a:spLocks noGrp="1"/>
          </p:cNvSpPr>
          <p:nvPr>
            <p:ph sz="quarter" idx="4294967295"/>
          </p:nvPr>
        </p:nvSpPr>
        <p:spPr>
          <a:xfrm>
            <a:off x="468313" y="765175"/>
            <a:ext cx="7467600" cy="4873625"/>
          </a:xfrm>
        </p:spPr>
        <p:txBody>
          <a:bodyPr/>
          <a:lstStyle/>
          <a:p>
            <a:pPr eaLnBrk="1" hangingPunct="1">
              <a:lnSpc>
                <a:spcPct val="80000"/>
              </a:lnSpc>
            </a:pPr>
            <a:r>
              <a:rPr lang="cs-CZ" sz="2000" smtClean="0"/>
              <a:t>Zák. č. 128/2000 Sb., o obcích</a:t>
            </a:r>
          </a:p>
          <a:p>
            <a:pPr eaLnBrk="1" hangingPunct="1">
              <a:lnSpc>
                <a:spcPct val="70000"/>
              </a:lnSpc>
              <a:spcBef>
                <a:spcPts val="500"/>
              </a:spcBef>
              <a:buFontTx/>
              <a:buChar char="-"/>
            </a:pPr>
            <a:r>
              <a:rPr lang="en-GB" sz="2000" b="1" smtClean="0"/>
              <a:t>§ 2, odst. 2</a:t>
            </a:r>
            <a:r>
              <a:rPr lang="en-GB" sz="2000" smtClean="0"/>
              <a:t> Obec pečuje o všestranný rozvoj svého</a:t>
            </a:r>
            <a:r>
              <a:rPr lang="cs-CZ" sz="2000" smtClean="0"/>
              <a:t> </a:t>
            </a:r>
            <a:r>
              <a:rPr lang="en-GB" sz="2000" smtClean="0"/>
              <a:t>území a o potřeby svých občanů; při plnění</a:t>
            </a:r>
            <a:r>
              <a:rPr lang="cs-CZ" sz="2000" smtClean="0"/>
              <a:t> </a:t>
            </a:r>
            <a:r>
              <a:rPr lang="en-GB" sz="2000" smtClean="0"/>
              <a:t>svých úkolů chrání též veřejný zájem</a:t>
            </a:r>
            <a:endParaRPr lang="cs-CZ" sz="2000" smtClean="0"/>
          </a:p>
          <a:p>
            <a:pPr eaLnBrk="1" hangingPunct="1">
              <a:lnSpc>
                <a:spcPct val="70000"/>
              </a:lnSpc>
              <a:spcBef>
                <a:spcPts val="500"/>
              </a:spcBef>
              <a:buFontTx/>
              <a:buChar char="-"/>
            </a:pPr>
            <a:r>
              <a:rPr lang="en-GB" sz="2000" b="1" smtClean="0">
                <a:cs typeface="Arial" charset="0"/>
              </a:rPr>
              <a:t>§ 84, odst. 2, písm. a)</a:t>
            </a:r>
            <a:r>
              <a:rPr lang="en-GB" sz="2000" smtClean="0">
                <a:cs typeface="Arial" charset="0"/>
              </a:rPr>
              <a:t> Zastupitelstvu obce je</a:t>
            </a:r>
            <a:r>
              <a:rPr lang="cs-CZ" sz="2000" smtClean="0">
                <a:cs typeface="Arial" charset="0"/>
              </a:rPr>
              <a:t> </a:t>
            </a:r>
            <a:r>
              <a:rPr lang="en-GB" sz="2000" smtClean="0">
                <a:cs typeface="Arial" charset="0"/>
              </a:rPr>
              <a:t>vyhrazeno schvalovat program rozvoj obce</a:t>
            </a:r>
            <a:endParaRPr lang="cs-CZ" sz="2000" smtClean="0">
              <a:cs typeface="Arial" charset="0"/>
            </a:endParaRPr>
          </a:p>
          <a:p>
            <a:pPr eaLnBrk="1" hangingPunct="1">
              <a:lnSpc>
                <a:spcPct val="70000"/>
              </a:lnSpc>
              <a:spcBef>
                <a:spcPts val="500"/>
              </a:spcBef>
              <a:buFontTx/>
              <a:buChar char="-"/>
            </a:pPr>
            <a:endParaRPr lang="en-GB" sz="2000" smtClean="0">
              <a:cs typeface="Arial" charset="0"/>
            </a:endParaRPr>
          </a:p>
          <a:p>
            <a:pPr eaLnBrk="1" hangingPunct="1">
              <a:lnSpc>
                <a:spcPct val="80000"/>
              </a:lnSpc>
            </a:pPr>
            <a:r>
              <a:rPr lang="cs-CZ" sz="2000" smtClean="0"/>
              <a:t>Zák. č. 129/2000 Sb., o krajích</a:t>
            </a:r>
          </a:p>
          <a:p>
            <a:pPr eaLnBrk="1" hangingPunct="1">
              <a:lnSpc>
                <a:spcPct val="80000"/>
              </a:lnSpc>
              <a:buFontTx/>
              <a:buChar char="-"/>
            </a:pPr>
            <a:r>
              <a:rPr lang="cs-CZ" sz="2000" b="1" smtClean="0"/>
              <a:t>§ 1, odst. 4</a:t>
            </a:r>
            <a:r>
              <a:rPr lang="cs-CZ" sz="2000" smtClean="0"/>
              <a:t> Kraj pečuje o všestranný rozvoj svého území a o potřeby svých občanů.</a:t>
            </a:r>
            <a:endParaRPr lang="cs-CZ" sz="2000" b="1" smtClean="0"/>
          </a:p>
          <a:p>
            <a:pPr eaLnBrk="1" hangingPunct="1">
              <a:lnSpc>
                <a:spcPct val="80000"/>
              </a:lnSpc>
              <a:buFontTx/>
              <a:buChar char="-"/>
            </a:pPr>
            <a:r>
              <a:rPr lang="en-GB" sz="2000" b="1" smtClean="0"/>
              <a:t>§ </a:t>
            </a:r>
            <a:r>
              <a:rPr lang="cs-CZ" sz="2000" b="1" smtClean="0"/>
              <a:t>35</a:t>
            </a:r>
            <a:r>
              <a:rPr lang="en-GB" sz="2000" b="1" smtClean="0"/>
              <a:t>, odst. 2</a:t>
            </a:r>
            <a:r>
              <a:rPr lang="en-GB" sz="2000" smtClean="0"/>
              <a:t> </a:t>
            </a:r>
            <a:r>
              <a:rPr lang="cs-CZ" sz="2000" smtClean="0"/>
              <a:t>Zastupitelstvu kraje je vyhrazeno:  </a:t>
            </a:r>
          </a:p>
          <a:p>
            <a:pPr eaLnBrk="1" hangingPunct="1">
              <a:lnSpc>
                <a:spcPct val="80000"/>
              </a:lnSpc>
              <a:buFontTx/>
              <a:buNone/>
            </a:pPr>
            <a:r>
              <a:rPr lang="cs-CZ" sz="2000" smtClean="0"/>
              <a:t>	</a:t>
            </a:r>
            <a:r>
              <a:rPr lang="cs-CZ" sz="2000" b="1" smtClean="0"/>
              <a:t>d)</a:t>
            </a:r>
            <a:r>
              <a:rPr lang="cs-CZ" sz="2000" smtClean="0"/>
              <a:t> koordinovat rozvoj územního obvodu, schvalovat programy rozvoje územního obvodu kraje podle zvláštních zákonů, zajišťovat jejich realizaci a kontrolovat jejich plnění;</a:t>
            </a:r>
          </a:p>
          <a:p>
            <a:pPr eaLnBrk="1" hangingPunct="1">
              <a:lnSpc>
                <a:spcPct val="80000"/>
              </a:lnSpc>
              <a:buFontTx/>
              <a:buNone/>
            </a:pPr>
            <a:r>
              <a:rPr lang="cs-CZ" sz="2000" smtClean="0"/>
              <a:t>	</a:t>
            </a:r>
            <a:r>
              <a:rPr lang="cs-CZ" sz="2000" b="1" smtClean="0"/>
              <a:t>e)</a:t>
            </a:r>
            <a:r>
              <a:rPr lang="cs-CZ" sz="2000" smtClean="0"/>
              <a:t> schvalovat koncepce rozvoje cestovního ruchu na území kraje, zajišťovat jejich realizaci a kontrolovat jejich plnění</a:t>
            </a:r>
          </a:p>
          <a:p>
            <a:pPr eaLnBrk="1" hangingPunct="1">
              <a:lnSpc>
                <a:spcPct val="80000"/>
              </a:lnSpc>
              <a:buFontTx/>
              <a:buNone/>
            </a:pPr>
            <a:r>
              <a:rPr lang="cs-CZ" sz="2000" smtClean="0"/>
              <a:t>	----------</a:t>
            </a:r>
          </a:p>
          <a:p>
            <a:pPr eaLnBrk="1" hangingPunct="1">
              <a:lnSpc>
                <a:spcPct val="80000"/>
              </a:lnSpc>
              <a:buFontTx/>
              <a:buNone/>
            </a:pPr>
            <a:r>
              <a:rPr lang="cs-CZ" sz="2000" smtClean="0"/>
              <a:t>	</a:t>
            </a:r>
            <a:r>
              <a:rPr lang="cs-CZ" sz="2000" b="1" smtClean="0"/>
              <a:t>a)</a:t>
            </a:r>
            <a:r>
              <a:rPr lang="cs-CZ" sz="2000" smtClean="0"/>
              <a:t> předkládat návrhy zákonů Poslanecké sněmovně</a:t>
            </a:r>
          </a:p>
          <a:p>
            <a:pPr eaLnBrk="1" hangingPunct="1">
              <a:lnSpc>
                <a:spcPct val="80000"/>
              </a:lnSpc>
              <a:buFontTx/>
              <a:buChar char="-"/>
            </a:pPr>
            <a:endParaRPr lang="cs-CZ" sz="2000" smtClean="0"/>
          </a:p>
          <a:p>
            <a:pPr eaLnBrk="1" hangingPunct="1">
              <a:lnSpc>
                <a:spcPct val="80000"/>
              </a:lnSpc>
              <a:buFontTx/>
              <a:buNone/>
            </a:pPr>
            <a:endParaRPr lang="cs-CZ" sz="2500" smtClean="0"/>
          </a:p>
        </p:txBody>
      </p:sp>
      <p:pic>
        <p:nvPicPr>
          <p:cNvPr id="20483" name="Picture 1"/>
          <p:cNvPicPr>
            <a:picLocks noChangeAspect="1" noChangeArrowheads="1"/>
          </p:cNvPicPr>
          <p:nvPr/>
        </p:nvPicPr>
        <p:blipFill>
          <a:blip r:embed="rId2"/>
          <a:srcRect/>
          <a:stretch>
            <a:fillRect/>
          </a:stretch>
        </p:blipFill>
        <p:spPr bwMode="auto">
          <a:xfrm>
            <a:off x="6677025"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3" name="Rectangle 2"/>
          <p:cNvSpPr>
            <a:spLocks noGrp="1" noChangeArrowheads="1"/>
          </p:cNvSpPr>
          <p:nvPr>
            <p:ph type="title" idx="4294967295"/>
          </p:nvPr>
        </p:nvSpPr>
        <p:spPr>
          <a:xfrm>
            <a:off x="285750" y="214313"/>
            <a:ext cx="8229600" cy="1000125"/>
          </a:xfrm>
        </p:spPr>
        <p:txBody>
          <a:bodyPr anchor="b"/>
          <a:lstStyle/>
          <a:p>
            <a:pPr eaLnBrk="1" hangingPunct="1"/>
            <a:r>
              <a:rPr lang="cs-CZ" sz="2400" b="1" smtClean="0"/>
              <a:t>FINANCOVÁNÍ ROZVOJE OBCÍ V ČR</a:t>
            </a:r>
            <a:br>
              <a:rPr lang="cs-CZ" sz="2400" b="1" smtClean="0"/>
            </a:br>
            <a:r>
              <a:rPr lang="cs-CZ" sz="2400" b="1" smtClean="0"/>
              <a:t>*** SOUČASNÉ SITUACE ***</a:t>
            </a:r>
            <a:endParaRPr lang="cs-CZ" sz="2400" b="1" u="sng" smtClean="0"/>
          </a:p>
        </p:txBody>
      </p:sp>
      <p:sp>
        <p:nvSpPr>
          <p:cNvPr id="90114" name="Rectangle 3"/>
          <p:cNvSpPr>
            <a:spLocks noGrp="1" noChangeArrowheads="1"/>
          </p:cNvSpPr>
          <p:nvPr>
            <p:ph type="body" idx="4294967295"/>
          </p:nvPr>
        </p:nvSpPr>
        <p:spPr>
          <a:xfrm>
            <a:off x="428625" y="1571625"/>
            <a:ext cx="8064500" cy="5286375"/>
          </a:xfrm>
        </p:spPr>
        <p:txBody>
          <a:bodyPr/>
          <a:lstStyle/>
          <a:p>
            <a:pPr eaLnBrk="1" hangingPunct="1"/>
            <a:r>
              <a:rPr lang="cs-CZ" sz="2000" smtClean="0"/>
              <a:t>rozpočtové určení daní (RUD) – jak nejlépe ?</a:t>
            </a:r>
          </a:p>
          <a:p>
            <a:pPr eaLnBrk="1" hangingPunct="1"/>
            <a:r>
              <a:rPr lang="cs-CZ" sz="2000" smtClean="0"/>
              <a:t>obecní daně – ano / ne ?</a:t>
            </a:r>
          </a:p>
          <a:p>
            <a:pPr eaLnBrk="1" hangingPunct="1"/>
            <a:r>
              <a:rPr lang="cs-CZ" sz="2000" smtClean="0"/>
              <a:t>možnosti obcí ke zvyšování objemu příjmů ?</a:t>
            </a:r>
          </a:p>
          <a:p>
            <a:pPr eaLnBrk="1" hangingPunct="1"/>
            <a:r>
              <a:rPr lang="cs-CZ" sz="2000" smtClean="0"/>
              <a:t>motivace</a:t>
            </a:r>
          </a:p>
          <a:p>
            <a:pPr eaLnBrk="1" hangingPunct="1"/>
            <a:r>
              <a:rPr lang="cs-CZ" sz="2000" smtClean="0"/>
              <a:t>závislost / nezávislost municipálních rozpočtů ?</a:t>
            </a:r>
          </a:p>
          <a:p>
            <a:pPr eaLnBrk="1" hangingPunct="1"/>
            <a:r>
              <a:rPr lang="cs-CZ" sz="2000" smtClean="0"/>
              <a:t>samosprávná suverenita ? </a:t>
            </a:r>
          </a:p>
          <a:p>
            <a:pPr eaLnBrk="1" hangingPunct="1"/>
            <a:endParaRPr lang="cs-CZ" sz="2000" smtClean="0"/>
          </a:p>
          <a:p>
            <a:pPr eaLnBrk="1" hangingPunct="1"/>
            <a:endParaRPr lang="cs-CZ" sz="2000" smtClean="0"/>
          </a:p>
          <a:p>
            <a:pPr eaLnBrk="1" hangingPunct="1">
              <a:buFontTx/>
              <a:buNone/>
            </a:pPr>
            <a:endParaRPr lang="cs-CZ" sz="2000" smtClean="0"/>
          </a:p>
          <a:p>
            <a:pPr eaLnBrk="1" hangingPunct="1">
              <a:buFontTx/>
              <a:buNone/>
            </a:pPr>
            <a:r>
              <a:rPr lang="cs-CZ" sz="2000" b="1" smtClean="0">
                <a:solidFill>
                  <a:srgbClr val="C00000"/>
                </a:solidFill>
                <a:cs typeface="Arial" charset="0"/>
              </a:rPr>
              <a:t>MIMO HRU</a:t>
            </a:r>
          </a:p>
        </p:txBody>
      </p:sp>
      <p:sp>
        <p:nvSpPr>
          <p:cNvPr id="5" name="Šipka doleva 4"/>
          <p:cNvSpPr/>
          <p:nvPr/>
        </p:nvSpPr>
        <p:spPr>
          <a:xfrm rot="20459671">
            <a:off x="1874838" y="2693988"/>
            <a:ext cx="785812" cy="2349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6" name="Šipka doleva 5"/>
          <p:cNvSpPr/>
          <p:nvPr/>
        </p:nvSpPr>
        <p:spPr>
          <a:xfrm rot="20459671">
            <a:off x="3946525" y="3479800"/>
            <a:ext cx="785813" cy="23495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sp>
        <p:nvSpPr>
          <p:cNvPr id="90117" name="Obdélník 6"/>
          <p:cNvSpPr>
            <a:spLocks noChangeArrowheads="1"/>
          </p:cNvSpPr>
          <p:nvPr/>
        </p:nvSpPr>
        <p:spPr bwMode="auto">
          <a:xfrm>
            <a:off x="428625" y="5286375"/>
            <a:ext cx="7643813" cy="923925"/>
          </a:xfrm>
          <a:prstGeom prst="rect">
            <a:avLst/>
          </a:prstGeom>
          <a:noFill/>
          <a:ln w="9525">
            <a:noFill/>
            <a:miter lim="800000"/>
            <a:headEnd/>
            <a:tailEnd/>
          </a:ln>
        </p:spPr>
        <p:txBody>
          <a:bodyPr>
            <a:spAutoFit/>
          </a:bodyPr>
          <a:lstStyle/>
          <a:p>
            <a:r>
              <a:rPr lang="cs-CZ" i="1"/>
              <a:t>Snoubenec ke své nastávající: "Drahá, vydělávám 50 tisíc měsíčně. Dokážeš z toho vyžít?"</a:t>
            </a:r>
          </a:p>
          <a:p>
            <a:r>
              <a:rPr lang="cs-CZ" i="1"/>
              <a:t>- "Já ano, z čeho ale budeš žít ty?"</a:t>
            </a:r>
          </a:p>
        </p:txBody>
      </p:sp>
      <p:sp>
        <p:nvSpPr>
          <p:cNvPr id="8" name="Obdélník 7"/>
          <p:cNvSpPr/>
          <p:nvPr/>
        </p:nvSpPr>
        <p:spPr>
          <a:xfrm rot="20792709">
            <a:off x="4226206" y="5977601"/>
            <a:ext cx="2300630" cy="369332"/>
          </a:xfrm>
          <a:prstGeom prst="rect">
            <a:avLst/>
          </a:prstGeom>
          <a:noFill/>
        </p:spPr>
        <p:txBody>
          <a:bodyPr wrap="none">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cs-CZ" b="1" dirty="0">
                <a:ln/>
                <a:solidFill>
                  <a:schemeClr val="accent3"/>
                </a:solidFill>
              </a:rPr>
              <a:t>jiný pohled na RUD</a:t>
            </a:r>
          </a:p>
        </p:txBody>
      </p:sp>
      <p:pic>
        <p:nvPicPr>
          <p:cNvPr id="9011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sz="quarter" idx="4294967295"/>
          </p:nvPr>
        </p:nvSpPr>
        <p:spPr>
          <a:xfrm>
            <a:off x="571500" y="785813"/>
            <a:ext cx="7812088" cy="5214937"/>
          </a:xfrm>
        </p:spPr>
        <p:txBody>
          <a:bodyPr/>
          <a:lstStyle/>
          <a:p>
            <a:pPr eaLnBrk="1" hangingPunct="1">
              <a:buFontTx/>
              <a:buNone/>
            </a:pPr>
            <a:endParaRPr lang="cs-CZ" smtClean="0"/>
          </a:p>
          <a:p>
            <a:pPr algn="ctr" eaLnBrk="1" hangingPunct="1">
              <a:buFontTx/>
              <a:buNone/>
            </a:pPr>
            <a:r>
              <a:rPr lang="cs-CZ" sz="4800" b="1" smtClean="0">
                <a:cs typeface="Arial" charset="0"/>
              </a:rPr>
              <a:t>IMPLEMENTACE</a:t>
            </a:r>
          </a:p>
          <a:p>
            <a:pPr algn="ctr" eaLnBrk="1" hangingPunct="1">
              <a:buFontTx/>
              <a:buNone/>
            </a:pPr>
            <a:r>
              <a:rPr lang="cs-CZ" sz="4800" b="1" smtClean="0">
                <a:cs typeface="Arial" charset="0"/>
              </a:rPr>
              <a:t>A</a:t>
            </a:r>
          </a:p>
          <a:p>
            <a:pPr algn="ctr" eaLnBrk="1" hangingPunct="1">
              <a:buFontTx/>
              <a:buNone/>
            </a:pPr>
            <a:r>
              <a:rPr lang="cs-CZ" sz="4800" b="1" smtClean="0">
                <a:cs typeface="Arial" charset="0"/>
              </a:rPr>
              <a:t>HODNOCENÍ</a:t>
            </a:r>
          </a:p>
          <a:p>
            <a:pPr algn="ctr" eaLnBrk="1" hangingPunct="1">
              <a:buFontTx/>
              <a:buNone/>
            </a:pPr>
            <a:r>
              <a:rPr lang="cs-CZ" sz="4800" b="1" smtClean="0">
                <a:cs typeface="Arial" charset="0"/>
              </a:rPr>
              <a:t>REGIONÁLNÍHO ROZVOJE</a:t>
            </a:r>
          </a:p>
        </p:txBody>
      </p:sp>
      <p:pic>
        <p:nvPicPr>
          <p:cNvPr id="91138"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animEffect transition="in" filter="strips(downLeft)">
                                      <p:cBhvr>
                                        <p:cTn id="7" dur="500"/>
                                        <p:tgtEl>
                                          <p:spTgt spid="8195">
                                            <p:txEl>
                                              <p:pRg st="1" end="1"/>
                                            </p:txEl>
                                          </p:spTgt>
                                        </p:tgtEl>
                                      </p:cBhvr>
                                    </p:animEffect>
                                  </p:childTnLst>
                                </p:cTn>
                              </p:par>
                            </p:childTnLst>
                          </p:cTn>
                        </p:par>
                        <p:par>
                          <p:cTn id="8" fill="hold" nodeType="afterGroup">
                            <p:stCondLst>
                              <p:cond delay="500"/>
                            </p:stCondLst>
                            <p:childTnLst>
                              <p:par>
                                <p:cTn id="9" presetID="18" presetClass="entr" presetSubtype="12" fill="hold" grpId="0" nodeType="after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animEffect transition="in" filter="strips(downLeft)">
                                      <p:cBhvr>
                                        <p:cTn id="11" dur="500"/>
                                        <p:tgtEl>
                                          <p:spTgt spid="8195">
                                            <p:txEl>
                                              <p:pRg st="2" end="2"/>
                                            </p:txEl>
                                          </p:spTgt>
                                        </p:tgtEl>
                                      </p:cBhvr>
                                    </p:animEffect>
                                  </p:childTnLst>
                                </p:cTn>
                              </p:par>
                            </p:childTnLst>
                          </p:cTn>
                        </p:par>
                        <p:par>
                          <p:cTn id="12" fill="hold" nodeType="afterGroup">
                            <p:stCondLst>
                              <p:cond delay="1000"/>
                            </p:stCondLst>
                            <p:childTnLst>
                              <p:par>
                                <p:cTn id="13" presetID="18" presetClass="entr" presetSubtype="12" fill="hold" grpId="0" nodeType="afterEffect">
                                  <p:stCondLst>
                                    <p:cond delay="0"/>
                                  </p:stCondLst>
                                  <p:childTnLst>
                                    <p:set>
                                      <p:cBhvr>
                                        <p:cTn id="14" dur="1" fill="hold">
                                          <p:stCondLst>
                                            <p:cond delay="0"/>
                                          </p:stCondLst>
                                        </p:cTn>
                                        <p:tgtEl>
                                          <p:spTgt spid="8195">
                                            <p:txEl>
                                              <p:pRg st="3" end="3"/>
                                            </p:txEl>
                                          </p:spTgt>
                                        </p:tgtEl>
                                        <p:attrNameLst>
                                          <p:attrName>style.visibility</p:attrName>
                                        </p:attrNameLst>
                                      </p:cBhvr>
                                      <p:to>
                                        <p:strVal val="visible"/>
                                      </p:to>
                                    </p:set>
                                    <p:animEffect transition="in" filter="strips(downLeft)">
                                      <p:cBhvr>
                                        <p:cTn id="15" dur="500"/>
                                        <p:tgtEl>
                                          <p:spTgt spid="8195">
                                            <p:txEl>
                                              <p:pRg st="3" end="3"/>
                                            </p:txEl>
                                          </p:spTgt>
                                        </p:tgtEl>
                                      </p:cBhvr>
                                    </p:animEffect>
                                  </p:childTnLst>
                                </p:cTn>
                              </p:par>
                            </p:childTnLst>
                          </p:cTn>
                        </p:par>
                        <p:par>
                          <p:cTn id="16" fill="hold" nodeType="afterGroup">
                            <p:stCondLst>
                              <p:cond delay="1500"/>
                            </p:stCondLst>
                            <p:childTnLst>
                              <p:par>
                                <p:cTn id="17" presetID="18" presetClass="entr" presetSubtype="12" fill="hold" grpId="0" nodeType="after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animEffect transition="in" filter="strips(downLeft)">
                                      <p:cBhvr>
                                        <p:cTn id="19" dur="500"/>
                                        <p:tgtEl>
                                          <p:spTgt spid="81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1" name="Rectangle 2"/>
          <p:cNvSpPr>
            <a:spLocks noGrp="1" noChangeArrowheads="1"/>
          </p:cNvSpPr>
          <p:nvPr>
            <p:ph type="title" idx="4294967295"/>
          </p:nvPr>
        </p:nvSpPr>
        <p:spPr>
          <a:xfrm>
            <a:off x="357188" y="274638"/>
            <a:ext cx="8072437" cy="511175"/>
          </a:xfrm>
        </p:spPr>
        <p:txBody>
          <a:bodyPr anchor="b"/>
          <a:lstStyle/>
          <a:p>
            <a:pPr eaLnBrk="1" hangingPunct="1"/>
            <a:r>
              <a:rPr lang="cs-CZ" sz="2000" b="1" smtClean="0"/>
              <a:t>IMPLEMENTACE REGIONÁLNÍHO ROZVOJE</a:t>
            </a:r>
          </a:p>
        </p:txBody>
      </p:sp>
      <p:sp>
        <p:nvSpPr>
          <p:cNvPr id="92162" name="Rectangle 3"/>
          <p:cNvSpPr>
            <a:spLocks noGrp="1" noChangeArrowheads="1"/>
          </p:cNvSpPr>
          <p:nvPr>
            <p:ph type="body" idx="4294967295"/>
          </p:nvPr>
        </p:nvSpPr>
        <p:spPr>
          <a:xfrm>
            <a:off x="428625" y="1071563"/>
            <a:ext cx="7715250" cy="5214937"/>
          </a:xfrm>
        </p:spPr>
        <p:txBody>
          <a:bodyPr/>
          <a:lstStyle/>
          <a:p>
            <a:pPr eaLnBrk="1" hangingPunct="1"/>
            <a:endParaRPr lang="cs-CZ" smtClean="0"/>
          </a:p>
          <a:p>
            <a:pPr eaLnBrk="1" hangingPunct="1"/>
            <a:r>
              <a:rPr lang="cs-CZ" smtClean="0"/>
              <a:t>koordinace rozvojových aktivit v území (koncepce, veřejné diskuse, podnikatelské záměry, apod.)</a:t>
            </a:r>
          </a:p>
          <a:p>
            <a:pPr eaLnBrk="1" hangingPunct="1"/>
            <a:r>
              <a:rPr lang="cs-CZ" smtClean="0"/>
              <a:t>stanovení implementačních atributů</a:t>
            </a:r>
          </a:p>
          <a:p>
            <a:pPr eaLnBrk="1" hangingPunct="1"/>
            <a:r>
              <a:rPr lang="cs-CZ" smtClean="0"/>
              <a:t>motivace</a:t>
            </a:r>
          </a:p>
          <a:p>
            <a:pPr eaLnBrk="1" hangingPunct="1"/>
            <a:r>
              <a:rPr lang="cs-CZ" smtClean="0"/>
              <a:t>kontrola</a:t>
            </a:r>
          </a:p>
          <a:p>
            <a:pPr eaLnBrk="1" hangingPunct="1"/>
            <a:r>
              <a:rPr lang="cs-CZ" smtClean="0"/>
              <a:t>zajištění zpětných vazeb</a:t>
            </a:r>
          </a:p>
        </p:txBody>
      </p:sp>
      <p:pic>
        <p:nvPicPr>
          <p:cNvPr id="92163"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5" name="Rectangle 2"/>
          <p:cNvSpPr>
            <a:spLocks noGrp="1" noChangeArrowheads="1"/>
          </p:cNvSpPr>
          <p:nvPr>
            <p:ph type="title" idx="4294967295"/>
          </p:nvPr>
        </p:nvSpPr>
        <p:spPr>
          <a:xfrm>
            <a:off x="457200" y="274638"/>
            <a:ext cx="8229600" cy="796925"/>
          </a:xfrm>
        </p:spPr>
        <p:txBody>
          <a:bodyPr anchor="b"/>
          <a:lstStyle/>
          <a:p>
            <a:pPr eaLnBrk="1" hangingPunct="1"/>
            <a:r>
              <a:rPr lang="cs-CZ" sz="2400" b="1" smtClean="0"/>
              <a:t>KOORDINACE ROZVOJOVÝCH AKTIVIT</a:t>
            </a:r>
          </a:p>
        </p:txBody>
      </p:sp>
      <p:sp>
        <p:nvSpPr>
          <p:cNvPr id="93186" name="Rectangle 3"/>
          <p:cNvSpPr>
            <a:spLocks noGrp="1" noChangeArrowheads="1"/>
          </p:cNvSpPr>
          <p:nvPr>
            <p:ph type="body" idx="4294967295"/>
          </p:nvPr>
        </p:nvSpPr>
        <p:spPr/>
        <p:txBody>
          <a:bodyPr/>
          <a:lstStyle/>
          <a:p>
            <a:pPr eaLnBrk="1" hangingPunct="1"/>
            <a:r>
              <a:rPr lang="cs-CZ" sz="2000" smtClean="0"/>
              <a:t>municipální a regionální rozvojové koncepce (globální a sektorové) – významná součást přípravy regionálního rozvoje</a:t>
            </a:r>
            <a:endParaRPr lang="cs-CZ" sz="2000" b="1" smtClean="0"/>
          </a:p>
          <a:p>
            <a:pPr eaLnBrk="1" hangingPunct="1"/>
            <a:r>
              <a:rPr lang="cs-CZ" sz="2000" smtClean="0"/>
              <a:t>komunikace s veřejností (koordinace záměrů podnikatelských subjektů, NNO, jiných zájmových skupin</a:t>
            </a:r>
            <a:endParaRPr lang="cs-CZ" sz="2000" b="1" u="sng" smtClean="0"/>
          </a:p>
          <a:p>
            <a:pPr eaLnBrk="1" hangingPunct="1"/>
            <a:r>
              <a:rPr lang="cs-CZ" sz="2000" smtClean="0"/>
              <a:t>municipální konkurence (vnější vztahy,vztahy s okolím, monitorování záměrů okolních obcí → vyvozování závěrů)</a:t>
            </a:r>
          </a:p>
          <a:p>
            <a:pPr eaLnBrk="1" hangingPunct="1"/>
            <a:r>
              <a:rPr lang="cs-CZ" sz="2000" smtClean="0"/>
              <a:t>koordinace rozvojových aktivit s plány na úrovni kraje (dotační programy z rozpočtu kraje, územní rozvojové záměry)</a:t>
            </a:r>
          </a:p>
          <a:p>
            <a:pPr eaLnBrk="1" hangingPunct="1"/>
            <a:endParaRPr lang="cs-CZ" sz="2000" smtClean="0"/>
          </a:p>
        </p:txBody>
      </p:sp>
      <p:pic>
        <p:nvPicPr>
          <p:cNvPr id="9318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09" name="Rectangle 2"/>
          <p:cNvSpPr>
            <a:spLocks noGrp="1" noChangeArrowheads="1"/>
          </p:cNvSpPr>
          <p:nvPr>
            <p:ph type="title" idx="4294967295"/>
          </p:nvPr>
        </p:nvSpPr>
        <p:spPr>
          <a:xfrm>
            <a:off x="457200" y="274638"/>
            <a:ext cx="8229600" cy="582612"/>
          </a:xfrm>
        </p:spPr>
        <p:txBody>
          <a:bodyPr anchor="b"/>
          <a:lstStyle/>
          <a:p>
            <a:pPr eaLnBrk="1" hangingPunct="1"/>
            <a:r>
              <a:rPr lang="cs-CZ" sz="2400" b="1" smtClean="0"/>
              <a:t>IMPLEMENTAČNÍ</a:t>
            </a:r>
            <a:r>
              <a:rPr lang="cs-CZ" sz="2400" smtClean="0"/>
              <a:t> </a:t>
            </a:r>
            <a:r>
              <a:rPr lang="cs-CZ" sz="2400" b="1" smtClean="0"/>
              <a:t>ATRIBUTY</a:t>
            </a:r>
          </a:p>
        </p:txBody>
      </p:sp>
      <p:sp>
        <p:nvSpPr>
          <p:cNvPr id="94210" name="Rectangle 3"/>
          <p:cNvSpPr>
            <a:spLocks noGrp="1" noChangeArrowheads="1"/>
          </p:cNvSpPr>
          <p:nvPr>
            <p:ph type="body" idx="4294967295"/>
          </p:nvPr>
        </p:nvSpPr>
        <p:spPr>
          <a:xfrm>
            <a:off x="357188" y="1428750"/>
            <a:ext cx="7467600" cy="4873625"/>
          </a:xfrm>
        </p:spPr>
        <p:txBody>
          <a:bodyPr/>
          <a:lstStyle/>
          <a:p>
            <a:pPr eaLnBrk="1" hangingPunct="1"/>
            <a:r>
              <a:rPr lang="cs-CZ" sz="2000" b="1" smtClean="0"/>
              <a:t>odpovědnost </a:t>
            </a:r>
            <a:r>
              <a:rPr lang="cs-CZ" sz="2000" smtClean="0"/>
              <a:t>(konkrétní určení, důsledky)</a:t>
            </a:r>
          </a:p>
          <a:p>
            <a:pPr eaLnBrk="1" hangingPunct="1"/>
            <a:r>
              <a:rPr lang="cs-CZ" sz="2000" b="1" smtClean="0"/>
              <a:t>náklady vs. přínosy</a:t>
            </a:r>
            <a:r>
              <a:rPr lang="cs-CZ" sz="2000" smtClean="0"/>
              <a:t> (investiční, provozní; peněžní vs. nepeněžní) → efektivnost aktivity (ekonomická vs. společenská)</a:t>
            </a:r>
            <a:endParaRPr lang="cs-CZ" sz="2000" b="1" smtClean="0"/>
          </a:p>
          <a:p>
            <a:pPr eaLnBrk="1" hangingPunct="1"/>
            <a:r>
              <a:rPr lang="cs-CZ" sz="2000" b="1" smtClean="0"/>
              <a:t>zdroje</a:t>
            </a:r>
            <a:r>
              <a:rPr lang="cs-CZ" sz="2000" smtClean="0"/>
              <a:t> (realizační zdroje – finanční, personální, technické)</a:t>
            </a:r>
            <a:endParaRPr lang="cs-CZ" sz="2000" b="1" smtClean="0"/>
          </a:p>
          <a:p>
            <a:pPr eaLnBrk="1" hangingPunct="1"/>
            <a:r>
              <a:rPr lang="cs-CZ" sz="2000" b="1" smtClean="0"/>
              <a:t>termíny</a:t>
            </a:r>
            <a:r>
              <a:rPr lang="cs-CZ" sz="2000" smtClean="0"/>
              <a:t> (stanovení závazných termínů pro plnění rozvojových aktivit)</a:t>
            </a:r>
            <a:endParaRPr lang="cs-CZ" sz="2000" b="1" smtClean="0"/>
          </a:p>
          <a:p>
            <a:pPr eaLnBrk="1" hangingPunct="1"/>
            <a:r>
              <a:rPr lang="cs-CZ" sz="2000" b="1" smtClean="0"/>
              <a:t>partnerství</a:t>
            </a:r>
            <a:r>
              <a:rPr lang="cs-CZ" sz="2000" smtClean="0"/>
              <a:t> (vzájemně vyvážené)</a:t>
            </a:r>
            <a:endParaRPr lang="cs-CZ" sz="2000" b="1" smtClean="0"/>
          </a:p>
        </p:txBody>
      </p:sp>
      <p:pic>
        <p:nvPicPr>
          <p:cNvPr id="9421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3" name="Rectangle 2"/>
          <p:cNvSpPr>
            <a:spLocks noGrp="1" noChangeArrowheads="1"/>
          </p:cNvSpPr>
          <p:nvPr>
            <p:ph type="title" idx="4294967295"/>
          </p:nvPr>
        </p:nvSpPr>
        <p:spPr>
          <a:xfrm>
            <a:off x="457200" y="274638"/>
            <a:ext cx="8229600" cy="654050"/>
          </a:xfrm>
        </p:spPr>
        <p:txBody>
          <a:bodyPr anchor="b"/>
          <a:lstStyle/>
          <a:p>
            <a:pPr eaLnBrk="1" hangingPunct="1"/>
            <a:r>
              <a:rPr lang="cs-CZ" sz="5000" b="1" smtClean="0"/>
              <a:t>MOTIVACE, KONTROLA</a:t>
            </a:r>
          </a:p>
        </p:txBody>
      </p:sp>
      <p:sp>
        <p:nvSpPr>
          <p:cNvPr id="95234" name="Rectangle 3"/>
          <p:cNvSpPr>
            <a:spLocks noGrp="1" noChangeArrowheads="1"/>
          </p:cNvSpPr>
          <p:nvPr>
            <p:ph type="body" idx="4294967295"/>
          </p:nvPr>
        </p:nvSpPr>
        <p:spPr/>
        <p:txBody>
          <a:bodyPr/>
          <a:lstStyle/>
          <a:p>
            <a:pPr eaLnBrk="1" hangingPunct="1"/>
            <a:r>
              <a:rPr lang="cs-CZ" sz="2000" b="1" u="sng" smtClean="0"/>
              <a:t>MOTIVACE</a:t>
            </a:r>
          </a:p>
          <a:p>
            <a:pPr eaLnBrk="1" hangingPunct="1">
              <a:buFontTx/>
              <a:buNone/>
            </a:pPr>
            <a:r>
              <a:rPr lang="cs-CZ" sz="2000" smtClean="0"/>
              <a:t>  	- formy (pozitivní, negativní)</a:t>
            </a:r>
          </a:p>
          <a:p>
            <a:pPr eaLnBrk="1" hangingPunct="1">
              <a:buFontTx/>
              <a:buNone/>
            </a:pPr>
            <a:r>
              <a:rPr lang="cs-CZ" sz="2000" smtClean="0"/>
              <a:t>	- motivace rozhodovacích složek RR</a:t>
            </a:r>
          </a:p>
          <a:p>
            <a:pPr eaLnBrk="1" hangingPunct="1">
              <a:buFontTx/>
              <a:buNone/>
            </a:pPr>
            <a:r>
              <a:rPr lang="cs-CZ" sz="2000" smtClean="0"/>
              <a:t>	- motivace výkonných složek RR</a:t>
            </a:r>
          </a:p>
          <a:p>
            <a:pPr eaLnBrk="1" hangingPunct="1">
              <a:buFontTx/>
              <a:buNone/>
            </a:pPr>
            <a:r>
              <a:rPr lang="cs-CZ" sz="2000" smtClean="0"/>
              <a:t>	- motivace veřejnosti (občané, podnikatelé, NNO)</a:t>
            </a:r>
          </a:p>
          <a:p>
            <a:pPr eaLnBrk="1" hangingPunct="1">
              <a:buFontTx/>
              <a:buNone/>
            </a:pPr>
            <a:endParaRPr lang="cs-CZ" sz="2000" smtClean="0"/>
          </a:p>
          <a:p>
            <a:pPr eaLnBrk="1" hangingPunct="1"/>
            <a:r>
              <a:rPr lang="cs-CZ" sz="2000" b="1" u="sng" smtClean="0"/>
              <a:t>KONTROLA</a:t>
            </a:r>
          </a:p>
          <a:p>
            <a:pPr eaLnBrk="1" hangingPunct="1">
              <a:buFontTx/>
              <a:buNone/>
            </a:pPr>
            <a:r>
              <a:rPr lang="cs-CZ" sz="2000" smtClean="0"/>
              <a:t>	- faktická realizace aktivit (projektu)</a:t>
            </a:r>
          </a:p>
          <a:p>
            <a:pPr eaLnBrk="1" hangingPunct="1">
              <a:buFontTx/>
              <a:buNone/>
            </a:pPr>
            <a:r>
              <a:rPr lang="cs-CZ" sz="2000" smtClean="0"/>
              <a:t>   - naplňování předpokládaných efektů (indikátory)</a:t>
            </a:r>
          </a:p>
          <a:p>
            <a:pPr algn="r" eaLnBrk="1" hangingPunct="1">
              <a:buFontTx/>
              <a:buNone/>
            </a:pPr>
            <a:r>
              <a:rPr lang="cs-CZ" sz="2000" smtClean="0"/>
              <a:t>		vazba na ODPOVĚDNOST A TERMÍNY</a:t>
            </a:r>
          </a:p>
        </p:txBody>
      </p:sp>
      <p:sp>
        <p:nvSpPr>
          <p:cNvPr id="5" name="Šipka doprava 4"/>
          <p:cNvSpPr/>
          <p:nvPr/>
        </p:nvSpPr>
        <p:spPr>
          <a:xfrm>
            <a:off x="928688" y="5715000"/>
            <a:ext cx="1000125"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95236"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7" name="Rectangle 2"/>
          <p:cNvSpPr>
            <a:spLocks noGrp="1" noChangeArrowheads="1"/>
          </p:cNvSpPr>
          <p:nvPr>
            <p:ph type="title" idx="4294967295"/>
          </p:nvPr>
        </p:nvSpPr>
        <p:spPr>
          <a:xfrm>
            <a:off x="457200" y="274638"/>
            <a:ext cx="8229600" cy="654050"/>
          </a:xfrm>
        </p:spPr>
        <p:txBody>
          <a:bodyPr anchor="b"/>
          <a:lstStyle/>
          <a:p>
            <a:pPr eaLnBrk="1" hangingPunct="1"/>
            <a:r>
              <a:rPr lang="cs-CZ" sz="5000" b="1" smtClean="0"/>
              <a:t>ZPĚTNÉ VAZBY</a:t>
            </a:r>
          </a:p>
        </p:txBody>
      </p:sp>
      <p:sp>
        <p:nvSpPr>
          <p:cNvPr id="96258" name="Rectangle 3"/>
          <p:cNvSpPr>
            <a:spLocks noGrp="1" noChangeArrowheads="1"/>
          </p:cNvSpPr>
          <p:nvPr>
            <p:ph type="body" idx="4294967295"/>
          </p:nvPr>
        </p:nvSpPr>
        <p:spPr/>
        <p:txBody>
          <a:bodyPr/>
          <a:lstStyle/>
          <a:p>
            <a:pPr eaLnBrk="1" hangingPunct="1">
              <a:lnSpc>
                <a:spcPct val="90000"/>
              </a:lnSpc>
            </a:pPr>
            <a:r>
              <a:rPr lang="cs-CZ" sz="2000" smtClean="0"/>
              <a:t>vyhodnocení pozitivních výstupů realizace (přínosů) - plánované, další → naplnění indikátorů</a:t>
            </a:r>
          </a:p>
          <a:p>
            <a:pPr eaLnBrk="1" hangingPunct="1">
              <a:lnSpc>
                <a:spcPct val="90000"/>
              </a:lnSpc>
            </a:pPr>
            <a:r>
              <a:rPr lang="cs-CZ" sz="2000" smtClean="0"/>
              <a:t>vyhodnocení a zdůvodnění vzniklých problémů </a:t>
            </a:r>
          </a:p>
          <a:p>
            <a:pPr eaLnBrk="1" hangingPunct="1">
              <a:lnSpc>
                <a:spcPct val="90000"/>
              </a:lnSpc>
            </a:pPr>
            <a:r>
              <a:rPr lang="cs-CZ" sz="2000" smtClean="0"/>
              <a:t>promítnutí kladných a záporných efektů zpět do rozvojové koncepce → věcná úprava programu rozvoje</a:t>
            </a:r>
          </a:p>
          <a:p>
            <a:pPr eaLnBrk="1" hangingPunct="1">
              <a:lnSpc>
                <a:spcPct val="90000"/>
              </a:lnSpc>
            </a:pPr>
            <a:r>
              <a:rPr lang="cs-CZ" sz="2000" smtClean="0"/>
              <a:t>vyhodnocení vlivu realizace (revize programového dokumentu)</a:t>
            </a:r>
          </a:p>
          <a:p>
            <a:pPr eaLnBrk="1" hangingPunct="1">
              <a:lnSpc>
                <a:spcPct val="90000"/>
              </a:lnSpc>
            </a:pPr>
            <a:endParaRPr lang="cs-CZ" sz="2000" smtClean="0"/>
          </a:p>
        </p:txBody>
      </p:sp>
      <p:pic>
        <p:nvPicPr>
          <p:cNvPr id="96259"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1" name="Rectangle 2"/>
          <p:cNvSpPr>
            <a:spLocks noGrp="1" noChangeArrowheads="1"/>
          </p:cNvSpPr>
          <p:nvPr>
            <p:ph type="title" idx="4294967295"/>
          </p:nvPr>
        </p:nvSpPr>
        <p:spPr>
          <a:xfrm>
            <a:off x="457200" y="274638"/>
            <a:ext cx="8229600" cy="582612"/>
          </a:xfrm>
        </p:spPr>
        <p:txBody>
          <a:bodyPr anchor="b"/>
          <a:lstStyle/>
          <a:p>
            <a:pPr eaLnBrk="1" hangingPunct="1"/>
            <a:r>
              <a:rPr lang="cs-CZ" sz="2400" b="1" smtClean="0"/>
              <a:t>HLAVNÍ PROBLÉMY IMPLEMENTACE RR</a:t>
            </a:r>
          </a:p>
        </p:txBody>
      </p:sp>
      <p:sp>
        <p:nvSpPr>
          <p:cNvPr id="97282" name="Rectangle 3"/>
          <p:cNvSpPr>
            <a:spLocks noGrp="1" noChangeArrowheads="1"/>
          </p:cNvSpPr>
          <p:nvPr>
            <p:ph type="body" idx="4294967295"/>
          </p:nvPr>
        </p:nvSpPr>
        <p:spPr>
          <a:xfrm>
            <a:off x="428625" y="1285875"/>
            <a:ext cx="7467600" cy="4873625"/>
          </a:xfrm>
        </p:spPr>
        <p:txBody>
          <a:bodyPr/>
          <a:lstStyle/>
          <a:p>
            <a:pPr eaLnBrk="1" hangingPunct="1"/>
            <a:r>
              <a:rPr lang="cs-CZ" sz="2000" smtClean="0"/>
              <a:t>obtížná koordinace</a:t>
            </a:r>
          </a:p>
          <a:p>
            <a:pPr eaLnBrk="1" hangingPunct="1"/>
            <a:r>
              <a:rPr lang="cs-CZ" sz="2000" smtClean="0"/>
              <a:t>úroveň odpovědnosti</a:t>
            </a:r>
          </a:p>
          <a:p>
            <a:pPr eaLnBrk="1" hangingPunct="1"/>
            <a:r>
              <a:rPr lang="cs-CZ" sz="2000" smtClean="0"/>
              <a:t>nedostatečně rozvinuté partnerství v RR</a:t>
            </a:r>
          </a:p>
          <a:p>
            <a:pPr eaLnBrk="1" hangingPunct="1"/>
            <a:r>
              <a:rPr lang="cs-CZ" sz="2000" smtClean="0"/>
              <a:t>nízká úroveň motivace všech aktérů RR</a:t>
            </a:r>
          </a:p>
          <a:p>
            <a:pPr eaLnBrk="1" hangingPunct="1"/>
            <a:r>
              <a:rPr lang="cs-CZ" sz="2000" smtClean="0"/>
              <a:t>omezené realizační zdroje</a:t>
            </a:r>
          </a:p>
          <a:p>
            <a:pPr eaLnBrk="1" hangingPunct="1"/>
            <a:r>
              <a:rPr lang="cs-CZ" sz="2000" smtClean="0"/>
              <a:t>samosprávnost vs. ekonomická nesoběstačnost územních samosprávných celků</a:t>
            </a:r>
          </a:p>
        </p:txBody>
      </p:sp>
      <p:sp>
        <p:nvSpPr>
          <p:cNvPr id="97283" name="Rectangle 4"/>
          <p:cNvSpPr>
            <a:spLocks noChangeArrowheads="1"/>
          </p:cNvSpPr>
          <p:nvPr/>
        </p:nvSpPr>
        <p:spPr bwMode="auto">
          <a:xfrm rot="-5400000">
            <a:off x="4620419" y="3237707"/>
            <a:ext cx="1714500" cy="4240212"/>
          </a:xfrm>
          <a:prstGeom prst="rect">
            <a:avLst/>
          </a:prstGeom>
          <a:solidFill>
            <a:schemeClr val="accent1"/>
          </a:solidFill>
          <a:ln w="9525">
            <a:solidFill>
              <a:schemeClr val="tx1"/>
            </a:solidFill>
            <a:miter lim="800000"/>
            <a:headEnd/>
            <a:tailEnd/>
          </a:ln>
        </p:spPr>
        <p:txBody>
          <a:bodyPr vert="eaVert" anchor="ctr" anchorCtr="1"/>
          <a:lstStyle/>
          <a:p>
            <a:pPr algn="ctr"/>
            <a:r>
              <a:rPr lang="cs-CZ" sz="2800" b="1"/>
              <a:t>řešení problémů </a:t>
            </a:r>
          </a:p>
          <a:p>
            <a:pPr algn="ctr"/>
            <a:r>
              <a:rPr lang="cs-CZ" sz="2800" b="1"/>
              <a:t>= </a:t>
            </a:r>
          </a:p>
          <a:p>
            <a:pPr algn="ctr"/>
            <a:r>
              <a:rPr lang="cs-CZ" sz="2800" b="1"/>
              <a:t>úloha managementu RR</a:t>
            </a:r>
          </a:p>
        </p:txBody>
      </p:sp>
      <p:sp>
        <p:nvSpPr>
          <p:cNvPr id="6" name="Zahnutá šipka doprava 5"/>
          <p:cNvSpPr/>
          <p:nvPr/>
        </p:nvSpPr>
        <p:spPr>
          <a:xfrm>
            <a:off x="1571625" y="4429125"/>
            <a:ext cx="1000125" cy="135731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solidFill>
                <a:schemeClr val="tx1"/>
              </a:solidFill>
            </a:endParaRPr>
          </a:p>
        </p:txBody>
      </p:sp>
      <p:pic>
        <p:nvPicPr>
          <p:cNvPr id="9728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5" name="Rectangle 2"/>
          <p:cNvSpPr>
            <a:spLocks noGrp="1" noChangeArrowheads="1"/>
          </p:cNvSpPr>
          <p:nvPr>
            <p:ph type="title" idx="4294967295"/>
          </p:nvPr>
        </p:nvSpPr>
        <p:spPr>
          <a:xfrm>
            <a:off x="468313" y="188913"/>
            <a:ext cx="7467600" cy="571500"/>
          </a:xfrm>
        </p:spPr>
        <p:txBody>
          <a:bodyPr anchor="b"/>
          <a:lstStyle/>
          <a:p>
            <a:pPr eaLnBrk="1" hangingPunct="1"/>
            <a:r>
              <a:rPr lang="cs-CZ" sz="2400" b="1" smtClean="0"/>
              <a:t>HODNOCENÍ REGIONÁLNÍHO ROZVOJE</a:t>
            </a:r>
          </a:p>
        </p:txBody>
      </p:sp>
      <p:sp>
        <p:nvSpPr>
          <p:cNvPr id="98306" name="Rectangle 3"/>
          <p:cNvSpPr>
            <a:spLocks noGrp="1" noChangeArrowheads="1"/>
          </p:cNvSpPr>
          <p:nvPr>
            <p:ph type="body" idx="4294967295"/>
          </p:nvPr>
        </p:nvSpPr>
        <p:spPr>
          <a:xfrm>
            <a:off x="395288" y="765175"/>
            <a:ext cx="7467600" cy="5715000"/>
          </a:xfrm>
        </p:spPr>
        <p:txBody>
          <a:bodyPr/>
          <a:lstStyle/>
          <a:p>
            <a:pPr eaLnBrk="1" hangingPunct="1">
              <a:lnSpc>
                <a:spcPct val="90000"/>
              </a:lnSpc>
              <a:buFontTx/>
              <a:buNone/>
            </a:pPr>
            <a:r>
              <a:rPr lang="cs-CZ" sz="2000" b="1" u="sng" smtClean="0"/>
              <a:t>Hodnocení</a:t>
            </a:r>
            <a:r>
              <a:rPr lang="cs-CZ" sz="2000" u="sng" smtClean="0"/>
              <a:t> </a:t>
            </a:r>
            <a:r>
              <a:rPr lang="cs-CZ" sz="2000" b="1" u="sng" smtClean="0"/>
              <a:t>→</a:t>
            </a:r>
          </a:p>
          <a:p>
            <a:pPr eaLnBrk="1" hangingPunct="1">
              <a:lnSpc>
                <a:spcPct val="90000"/>
              </a:lnSpc>
            </a:pPr>
            <a:r>
              <a:rPr lang="cs-CZ" sz="2000" smtClean="0"/>
              <a:t>posuzování úspěšnosti plnění stanovených úkolů</a:t>
            </a:r>
          </a:p>
          <a:p>
            <a:pPr eaLnBrk="1" hangingPunct="1">
              <a:lnSpc>
                <a:spcPct val="90000"/>
              </a:lnSpc>
            </a:pPr>
            <a:r>
              <a:rPr lang="cs-CZ" sz="2000" smtClean="0"/>
              <a:t>posuzování naplňování očekávaných cílů</a:t>
            </a:r>
          </a:p>
          <a:p>
            <a:pPr eaLnBrk="1" hangingPunct="1">
              <a:lnSpc>
                <a:spcPct val="90000"/>
              </a:lnSpc>
            </a:pPr>
            <a:r>
              <a:rPr lang="cs-CZ" sz="2000" smtClean="0"/>
              <a:t>identifikace příčin neplnění stanovených úkolů / cílů</a:t>
            </a:r>
          </a:p>
          <a:p>
            <a:pPr eaLnBrk="1" hangingPunct="1">
              <a:lnSpc>
                <a:spcPct val="90000"/>
              </a:lnSpc>
            </a:pPr>
            <a:r>
              <a:rPr lang="cs-CZ" sz="2000" smtClean="0"/>
              <a:t>identifikace příčin neplánovaných výsledků (pozitivních i negativních)</a:t>
            </a:r>
          </a:p>
          <a:p>
            <a:pPr eaLnBrk="1" hangingPunct="1">
              <a:lnSpc>
                <a:spcPct val="90000"/>
              </a:lnSpc>
            </a:pPr>
            <a:r>
              <a:rPr lang="cs-CZ" sz="2000" smtClean="0"/>
              <a:t>provádění opatření u odpovědných osob</a:t>
            </a:r>
          </a:p>
          <a:p>
            <a:pPr eaLnBrk="1" hangingPunct="1">
              <a:lnSpc>
                <a:spcPct val="90000"/>
              </a:lnSpc>
            </a:pPr>
            <a:r>
              <a:rPr lang="cs-CZ" sz="2000" smtClean="0"/>
              <a:t>zajištění zpětné vazby – (i) v oblasti realizace; (ii) v oblasti koncepční připravenosti</a:t>
            </a:r>
          </a:p>
          <a:p>
            <a:pPr eaLnBrk="1" hangingPunct="1">
              <a:lnSpc>
                <a:spcPct val="90000"/>
              </a:lnSpc>
            </a:pPr>
            <a:endParaRPr lang="cs-CZ" sz="2000" smtClean="0"/>
          </a:p>
          <a:p>
            <a:pPr eaLnBrk="1" hangingPunct="1">
              <a:lnSpc>
                <a:spcPct val="90000"/>
              </a:lnSpc>
              <a:buFontTx/>
              <a:buNone/>
            </a:pPr>
            <a:r>
              <a:rPr lang="cs-CZ" sz="2000" b="1" u="sng" smtClean="0"/>
              <a:t>Poklady pro hodnocení →</a:t>
            </a:r>
          </a:p>
          <a:p>
            <a:pPr eaLnBrk="1" hangingPunct="1">
              <a:lnSpc>
                <a:spcPct val="90000"/>
              </a:lnSpc>
            </a:pPr>
            <a:r>
              <a:rPr lang="cs-CZ" sz="2000" smtClean="0"/>
              <a:t>hodnotící indikátory (porovnání skutečného a plánovaného naplnění indikátorů) – HARD DATA</a:t>
            </a:r>
          </a:p>
          <a:p>
            <a:pPr eaLnBrk="1" hangingPunct="1">
              <a:lnSpc>
                <a:spcPct val="90000"/>
              </a:lnSpc>
            </a:pPr>
            <a:r>
              <a:rPr lang="cs-CZ" sz="2000" smtClean="0"/>
              <a:t>terénní šetření (ankety, VVM) – SOFT DATA</a:t>
            </a:r>
          </a:p>
          <a:p>
            <a:pPr eaLnBrk="1" hangingPunct="1">
              <a:lnSpc>
                <a:spcPct val="90000"/>
              </a:lnSpc>
            </a:pPr>
            <a:endParaRPr lang="cs-CZ" sz="2000" smtClean="0"/>
          </a:p>
        </p:txBody>
      </p:sp>
      <p:pic>
        <p:nvPicPr>
          <p:cNvPr id="9830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sz="quarter" idx="4294967295"/>
          </p:nvPr>
        </p:nvSpPr>
        <p:spPr>
          <a:xfrm>
            <a:off x="571500" y="785813"/>
            <a:ext cx="7812088" cy="5214937"/>
          </a:xfrm>
        </p:spPr>
        <p:txBody>
          <a:bodyPr/>
          <a:lstStyle/>
          <a:p>
            <a:pPr eaLnBrk="1" hangingPunct="1">
              <a:buFontTx/>
              <a:buNone/>
            </a:pPr>
            <a:endParaRPr lang="cs-CZ" smtClean="0"/>
          </a:p>
          <a:p>
            <a:pPr eaLnBrk="1" hangingPunct="1">
              <a:buFontTx/>
              <a:buNone/>
            </a:pPr>
            <a:endParaRPr lang="cs-CZ" smtClean="0"/>
          </a:p>
          <a:p>
            <a:pPr algn="ctr" eaLnBrk="1" hangingPunct="1">
              <a:buFontTx/>
              <a:buNone/>
            </a:pPr>
            <a:r>
              <a:rPr lang="cs-CZ" sz="4800" b="1" smtClean="0">
                <a:cs typeface="Arial" charset="0"/>
              </a:rPr>
              <a:t>AKTUÁLNÍ PROBLÉMY</a:t>
            </a:r>
          </a:p>
          <a:p>
            <a:pPr algn="ctr" eaLnBrk="1" hangingPunct="1">
              <a:buFontTx/>
              <a:buNone/>
            </a:pPr>
            <a:r>
              <a:rPr lang="cs-CZ" sz="4800" b="1" smtClean="0">
                <a:cs typeface="Arial" charset="0"/>
              </a:rPr>
              <a:t>REGIONÁLNÍHO ROZVOJE</a:t>
            </a:r>
          </a:p>
        </p:txBody>
      </p:sp>
      <p:pic>
        <p:nvPicPr>
          <p:cNvPr id="99330"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animEffect transition="in" filter="strips(downLeft)">
                                      <p:cBhvr>
                                        <p:cTn id="7" dur="500"/>
                                        <p:tgtEl>
                                          <p:spTgt spid="8195">
                                            <p:txEl>
                                              <p:pRg st="2" end="2"/>
                                            </p:txEl>
                                          </p:spTgt>
                                        </p:tgtEl>
                                      </p:cBhvr>
                                    </p:animEffect>
                                  </p:childTnLst>
                                </p:cTn>
                              </p:par>
                            </p:childTnLst>
                          </p:cTn>
                        </p:par>
                        <p:par>
                          <p:cTn id="8" fill="hold" nodeType="afterGroup">
                            <p:stCondLst>
                              <p:cond delay="500"/>
                            </p:stCondLst>
                            <p:childTnLst>
                              <p:par>
                                <p:cTn id="9" presetID="18" presetClass="entr" presetSubtype="12" fill="hold" grpId="0" nodeType="after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animEffect transition="in" filter="strips(downLeft)">
                                      <p:cBhvr>
                                        <p:cTn id="11" dur="500"/>
                                        <p:tgtEl>
                                          <p:spTgt spid="81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5" name="Nadpis 1"/>
          <p:cNvSpPr>
            <a:spLocks noGrp="1"/>
          </p:cNvSpPr>
          <p:nvPr>
            <p:ph type="title" idx="4294967295"/>
          </p:nvPr>
        </p:nvSpPr>
        <p:spPr>
          <a:xfrm>
            <a:off x="468313" y="0"/>
            <a:ext cx="7467600" cy="1143000"/>
          </a:xfrm>
        </p:spPr>
        <p:txBody>
          <a:bodyPr anchor="b"/>
          <a:lstStyle/>
          <a:p>
            <a:pPr eaLnBrk="1" hangingPunct="1"/>
            <a:r>
              <a:rPr lang="cs-CZ" sz="2800" smtClean="0"/>
              <a:t>SOUVISEJÍCÍ LEGISLATIVA – EVROPSKÁ (VÝBĚR)</a:t>
            </a:r>
          </a:p>
        </p:txBody>
      </p:sp>
      <p:sp>
        <p:nvSpPr>
          <p:cNvPr id="21506" name="Zástupný symbol pro obsah 2"/>
          <p:cNvSpPr>
            <a:spLocks noGrp="1"/>
          </p:cNvSpPr>
          <p:nvPr>
            <p:ph sz="quarter" idx="4294967295"/>
          </p:nvPr>
        </p:nvSpPr>
        <p:spPr>
          <a:xfrm>
            <a:off x="468313" y="1268413"/>
            <a:ext cx="7467600" cy="4873625"/>
          </a:xfrm>
        </p:spPr>
        <p:txBody>
          <a:bodyPr/>
          <a:lstStyle/>
          <a:p>
            <a:pPr eaLnBrk="1" hangingPunct="1">
              <a:lnSpc>
                <a:spcPct val="90000"/>
              </a:lnSpc>
            </a:pPr>
            <a:r>
              <a:rPr lang="cs-CZ" sz="2000" smtClean="0"/>
              <a:t>Nařízení Rady (ES) č. 1083/2006 ze dne 11. července 2006 o obecných ustanoveních o Evropském fondu pro regionální rozvoj, Evropském sociálním fondu a Fondu soudržnosti → VŠEOBECNÉ NAŘÍZENÍ</a:t>
            </a:r>
          </a:p>
          <a:p>
            <a:pPr eaLnBrk="1" hangingPunct="1">
              <a:lnSpc>
                <a:spcPct val="90000"/>
              </a:lnSpc>
            </a:pPr>
            <a:r>
              <a:rPr lang="cs-CZ" sz="2000" smtClean="0"/>
              <a:t>Nařízení Evropského parlamentu a Rady (ES) č. 1080/2006 ze dne 5. července 2006 o Evropském fondu pro regionální rozvoj</a:t>
            </a:r>
          </a:p>
          <a:p>
            <a:pPr eaLnBrk="1" hangingPunct="1">
              <a:lnSpc>
                <a:spcPct val="90000"/>
              </a:lnSpc>
            </a:pPr>
            <a:r>
              <a:rPr lang="cs-CZ" sz="2000" smtClean="0"/>
              <a:t>Nařízení Evropského parlamentu a Rady (ES) č. 1081/2006 ze dne 5. července 2006 o Evropském sociálním fondu</a:t>
            </a:r>
          </a:p>
          <a:p>
            <a:pPr eaLnBrk="1" hangingPunct="1">
              <a:lnSpc>
                <a:spcPct val="90000"/>
              </a:lnSpc>
            </a:pPr>
            <a:r>
              <a:rPr lang="cs-CZ" sz="2000" smtClean="0"/>
              <a:t>Nařízení Rady (ES) č. 1084/2006 ze dne 11. července 2006 o Fondu soudržnosti</a:t>
            </a:r>
          </a:p>
          <a:p>
            <a:pPr eaLnBrk="1" hangingPunct="1">
              <a:lnSpc>
                <a:spcPct val="90000"/>
              </a:lnSpc>
            </a:pPr>
            <a:r>
              <a:rPr lang="cs-CZ" sz="2000" smtClean="0"/>
              <a:t>Nařízení Evropského parlamentu a Rady (ES) č. 1082/2006 ze dne 5. července 2006 o evropském seskupení pro územní spolupráci (ESÚS)</a:t>
            </a:r>
          </a:p>
          <a:p>
            <a:pPr eaLnBrk="1" hangingPunct="1">
              <a:lnSpc>
                <a:spcPct val="90000"/>
              </a:lnSpc>
            </a:pPr>
            <a:r>
              <a:rPr lang="cs-CZ" sz="2000" b="1" smtClean="0"/>
              <a:t>Rozhodnuti Rady Evropské unie o strategických obecných zásadách Společenství pro soudržnost (CSG)</a:t>
            </a:r>
          </a:p>
          <a:p>
            <a:pPr eaLnBrk="1" hangingPunct="1">
              <a:lnSpc>
                <a:spcPct val="90000"/>
              </a:lnSpc>
            </a:pPr>
            <a:endParaRPr lang="cs-CZ" sz="2000" smtClean="0"/>
          </a:p>
        </p:txBody>
      </p:sp>
      <p:pic>
        <p:nvPicPr>
          <p:cNvPr id="21507"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3" name="Rectangle 2"/>
          <p:cNvSpPr>
            <a:spLocks noGrp="1" noChangeArrowheads="1"/>
          </p:cNvSpPr>
          <p:nvPr>
            <p:ph type="title" idx="4294967295"/>
          </p:nvPr>
        </p:nvSpPr>
        <p:spPr>
          <a:xfrm>
            <a:off x="428625" y="142875"/>
            <a:ext cx="7467600" cy="928688"/>
          </a:xfrm>
        </p:spPr>
        <p:txBody>
          <a:bodyPr anchor="b"/>
          <a:lstStyle/>
          <a:p>
            <a:pPr eaLnBrk="1" hangingPunct="1"/>
            <a:r>
              <a:rPr lang="cs-CZ" sz="2400" b="1" smtClean="0"/>
              <a:t>AKTUÁLNÍ PROBLÉMY REGIONÁLNÍHO ROZVOJE</a:t>
            </a:r>
          </a:p>
        </p:txBody>
      </p:sp>
      <p:sp>
        <p:nvSpPr>
          <p:cNvPr id="100354" name="Rectangle 3"/>
          <p:cNvSpPr>
            <a:spLocks noGrp="1" noChangeArrowheads="1"/>
          </p:cNvSpPr>
          <p:nvPr>
            <p:ph type="body" idx="4294967295"/>
          </p:nvPr>
        </p:nvSpPr>
        <p:spPr>
          <a:xfrm>
            <a:off x="428625" y="1643063"/>
            <a:ext cx="7467600" cy="4500562"/>
          </a:xfrm>
        </p:spPr>
        <p:txBody>
          <a:bodyPr/>
          <a:lstStyle/>
          <a:p>
            <a:pPr eaLnBrk="1" hangingPunct="1">
              <a:lnSpc>
                <a:spcPct val="90000"/>
              </a:lnSpc>
              <a:buFontTx/>
              <a:buNone/>
            </a:pPr>
            <a:r>
              <a:rPr lang="cs-CZ" b="1" u="sng" smtClean="0"/>
              <a:t>A</a:t>
            </a:r>
            <a:r>
              <a:rPr lang="cs-CZ" sz="2000" b="1" u="sng" smtClean="0"/>
              <a:t>. Ekonomická krize</a:t>
            </a:r>
          </a:p>
          <a:p>
            <a:pPr eaLnBrk="1" hangingPunct="1">
              <a:lnSpc>
                <a:spcPct val="90000"/>
              </a:lnSpc>
              <a:buFontTx/>
              <a:buNone/>
            </a:pPr>
            <a:endParaRPr lang="cs-CZ" sz="2000" b="1" u="sng" smtClean="0"/>
          </a:p>
          <a:p>
            <a:pPr eaLnBrk="1" hangingPunct="1">
              <a:lnSpc>
                <a:spcPct val="90000"/>
              </a:lnSpc>
            </a:pPr>
            <a:r>
              <a:rPr lang="cs-CZ" sz="2000" smtClean="0"/>
              <a:t>regionální dopady</a:t>
            </a:r>
          </a:p>
          <a:p>
            <a:pPr eaLnBrk="1" hangingPunct="1">
              <a:lnSpc>
                <a:spcPct val="90000"/>
              </a:lnSpc>
              <a:buFontTx/>
              <a:buNone/>
            </a:pPr>
            <a:r>
              <a:rPr lang="cs-CZ" sz="2000" smtClean="0"/>
              <a:t>	- nezaměstnanost</a:t>
            </a:r>
          </a:p>
          <a:p>
            <a:pPr eaLnBrk="1" hangingPunct="1">
              <a:lnSpc>
                <a:spcPct val="90000"/>
              </a:lnSpc>
              <a:buFontTx/>
              <a:buNone/>
            </a:pPr>
            <a:r>
              <a:rPr lang="cs-CZ" sz="2000" smtClean="0"/>
              <a:t>	- koupěschopnost poptávky</a:t>
            </a:r>
          </a:p>
          <a:p>
            <a:pPr eaLnBrk="1" hangingPunct="1">
              <a:lnSpc>
                <a:spcPct val="90000"/>
              </a:lnSpc>
              <a:buFontTx/>
              <a:buNone/>
            </a:pPr>
            <a:r>
              <a:rPr lang="cs-CZ" sz="2000" smtClean="0"/>
              <a:t>	- změna ekonomické úrovně regionů </a:t>
            </a:r>
          </a:p>
          <a:p>
            <a:pPr eaLnBrk="1" hangingPunct="1">
              <a:lnSpc>
                <a:spcPct val="90000"/>
              </a:lnSpc>
              <a:buFontTx/>
              <a:buNone/>
            </a:pPr>
            <a:r>
              <a:rPr lang="cs-CZ" sz="2000" smtClean="0"/>
              <a:t>	   → zvyšování regionálních disparit</a:t>
            </a:r>
          </a:p>
          <a:p>
            <a:pPr eaLnBrk="1" hangingPunct="1">
              <a:lnSpc>
                <a:spcPct val="90000"/>
              </a:lnSpc>
              <a:buFontTx/>
              <a:buNone/>
            </a:pPr>
            <a:r>
              <a:rPr lang="cs-CZ" sz="2000" smtClean="0"/>
              <a:t>	- strukturální problémovost</a:t>
            </a:r>
          </a:p>
          <a:p>
            <a:pPr eaLnBrk="1" hangingPunct="1">
              <a:lnSpc>
                <a:spcPct val="90000"/>
              </a:lnSpc>
              <a:buFontTx/>
              <a:buNone/>
            </a:pPr>
            <a:r>
              <a:rPr lang="cs-CZ" sz="2000" smtClean="0"/>
              <a:t>	- sociální problémovost</a:t>
            </a:r>
          </a:p>
          <a:p>
            <a:pPr eaLnBrk="1" hangingPunct="1">
              <a:lnSpc>
                <a:spcPct val="90000"/>
              </a:lnSpc>
            </a:pPr>
            <a:r>
              <a:rPr lang="cs-CZ" sz="2000" smtClean="0"/>
              <a:t>nástroje k řešení – globální vs. regionální</a:t>
            </a:r>
          </a:p>
        </p:txBody>
      </p:sp>
      <p:pic>
        <p:nvPicPr>
          <p:cNvPr id="100355"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7" name="Rectangle 2"/>
          <p:cNvSpPr>
            <a:spLocks noGrp="1" noChangeArrowheads="1"/>
          </p:cNvSpPr>
          <p:nvPr>
            <p:ph type="title" idx="4294967295"/>
          </p:nvPr>
        </p:nvSpPr>
        <p:spPr>
          <a:xfrm>
            <a:off x="428625" y="142875"/>
            <a:ext cx="7467600" cy="928688"/>
          </a:xfrm>
        </p:spPr>
        <p:txBody>
          <a:bodyPr anchor="b"/>
          <a:lstStyle/>
          <a:p>
            <a:pPr eaLnBrk="1" hangingPunct="1"/>
            <a:r>
              <a:rPr lang="cs-CZ" sz="2400" b="1" smtClean="0"/>
              <a:t>AKTUÁLNÍ PROBLÉMY REGIONÁLNÍHO ROZVOJE</a:t>
            </a:r>
          </a:p>
        </p:txBody>
      </p:sp>
      <p:sp>
        <p:nvSpPr>
          <p:cNvPr id="101378" name="Rectangle 3"/>
          <p:cNvSpPr>
            <a:spLocks noGrp="1" noChangeArrowheads="1"/>
          </p:cNvSpPr>
          <p:nvPr>
            <p:ph type="body" idx="4294967295"/>
          </p:nvPr>
        </p:nvSpPr>
        <p:spPr>
          <a:xfrm>
            <a:off x="395288" y="1268413"/>
            <a:ext cx="7467600" cy="5286375"/>
          </a:xfrm>
        </p:spPr>
        <p:txBody>
          <a:bodyPr/>
          <a:lstStyle/>
          <a:p>
            <a:pPr eaLnBrk="1" hangingPunct="1">
              <a:lnSpc>
                <a:spcPct val="90000"/>
              </a:lnSpc>
              <a:buFontTx/>
              <a:buNone/>
            </a:pPr>
            <a:r>
              <a:rPr lang="cs-CZ" sz="2400" b="1" u="sng" smtClean="0"/>
              <a:t>B. Pozice regionální politiky</a:t>
            </a:r>
          </a:p>
          <a:p>
            <a:pPr eaLnBrk="1" hangingPunct="1">
              <a:lnSpc>
                <a:spcPct val="90000"/>
              </a:lnSpc>
            </a:pPr>
            <a:r>
              <a:rPr lang="cs-CZ" sz="2400" smtClean="0"/>
              <a:t>vysoká míra resortismu</a:t>
            </a:r>
          </a:p>
          <a:p>
            <a:pPr eaLnBrk="1" hangingPunct="1">
              <a:lnSpc>
                <a:spcPct val="90000"/>
              </a:lnSpc>
            </a:pPr>
            <a:r>
              <a:rPr lang="cs-CZ" sz="2400" smtClean="0"/>
              <a:t>regionální politika </a:t>
            </a:r>
          </a:p>
          <a:p>
            <a:pPr eaLnBrk="1" hangingPunct="1">
              <a:lnSpc>
                <a:spcPct val="90000"/>
              </a:lnSpc>
              <a:buFontTx/>
              <a:buNone/>
            </a:pPr>
            <a:r>
              <a:rPr lang="cs-CZ" sz="2400" smtClean="0"/>
              <a:t>	- minimální kompetence</a:t>
            </a:r>
          </a:p>
          <a:p>
            <a:pPr eaLnBrk="1" hangingPunct="1">
              <a:lnSpc>
                <a:spcPct val="90000"/>
              </a:lnSpc>
              <a:buFontTx/>
              <a:buNone/>
            </a:pPr>
            <a:r>
              <a:rPr lang="cs-CZ" sz="2400" smtClean="0"/>
              <a:t>	- problematické nástroje (účinnost)</a:t>
            </a:r>
          </a:p>
          <a:p>
            <a:pPr eaLnBrk="1" hangingPunct="1">
              <a:lnSpc>
                <a:spcPct val="90000"/>
              </a:lnSpc>
              <a:buFontTx/>
              <a:buNone/>
            </a:pPr>
            <a:r>
              <a:rPr lang="cs-CZ" sz="2400" smtClean="0"/>
              <a:t>	- omezené zdroje</a:t>
            </a:r>
          </a:p>
          <a:p>
            <a:pPr eaLnBrk="1" hangingPunct="1">
              <a:lnSpc>
                <a:spcPct val="90000"/>
              </a:lnSpc>
              <a:buFontTx/>
              <a:buNone/>
            </a:pPr>
            <a:r>
              <a:rPr lang="cs-CZ" sz="2400" smtClean="0"/>
              <a:t>	- národní vs. krajská regionální politika</a:t>
            </a:r>
          </a:p>
          <a:p>
            <a:pPr eaLnBrk="1" hangingPunct="1">
              <a:lnSpc>
                <a:spcPct val="90000"/>
              </a:lnSpc>
              <a:buFontTx/>
              <a:buNone/>
            </a:pPr>
            <a:endParaRPr lang="cs-CZ" sz="2400" smtClean="0"/>
          </a:p>
          <a:p>
            <a:pPr eaLnBrk="1" hangingPunct="1">
              <a:lnSpc>
                <a:spcPct val="90000"/>
              </a:lnSpc>
              <a:buFontTx/>
              <a:buNone/>
            </a:pPr>
            <a:r>
              <a:rPr lang="cs-CZ" sz="2400" b="1" u="sng" smtClean="0"/>
              <a:t>C. Strukturální politika EU</a:t>
            </a:r>
          </a:p>
          <a:p>
            <a:pPr eaLnBrk="1" hangingPunct="1">
              <a:lnSpc>
                <a:spcPct val="90000"/>
              </a:lnSpc>
            </a:pPr>
            <a:r>
              <a:rPr lang="cs-CZ" sz="2400" smtClean="0"/>
              <a:t>aktuální programovací období 2007-2013</a:t>
            </a:r>
          </a:p>
          <a:p>
            <a:pPr eaLnBrk="1" hangingPunct="1">
              <a:lnSpc>
                <a:spcPct val="90000"/>
              </a:lnSpc>
            </a:pPr>
            <a:r>
              <a:rPr lang="cs-CZ" sz="2400" smtClean="0"/>
              <a:t>budoucnost Strukturální politiky od r. 2014</a:t>
            </a:r>
          </a:p>
        </p:txBody>
      </p:sp>
      <p:sp>
        <p:nvSpPr>
          <p:cNvPr id="4" name="Šipka doprava 3"/>
          <p:cNvSpPr/>
          <p:nvPr/>
        </p:nvSpPr>
        <p:spPr>
          <a:xfrm>
            <a:off x="5643563" y="5857875"/>
            <a:ext cx="1285875"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cs-CZ"/>
          </a:p>
        </p:txBody>
      </p:sp>
      <p:pic>
        <p:nvPicPr>
          <p:cNvPr id="101380"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1" name="Rectangle 2"/>
          <p:cNvSpPr>
            <a:spLocks noGrp="1" noChangeArrowheads="1"/>
          </p:cNvSpPr>
          <p:nvPr>
            <p:ph type="title" idx="4294967295"/>
          </p:nvPr>
        </p:nvSpPr>
        <p:spPr>
          <a:xfrm>
            <a:off x="684213" y="188913"/>
            <a:ext cx="7467600" cy="928687"/>
          </a:xfrm>
        </p:spPr>
        <p:txBody>
          <a:bodyPr anchor="b"/>
          <a:lstStyle/>
          <a:p>
            <a:pPr eaLnBrk="1" hangingPunct="1"/>
            <a:r>
              <a:rPr lang="cs-CZ" sz="2400" b="1" smtClean="0"/>
              <a:t>AKTUÁLNÍ PROBLÉMY REGIONÁLNÍHO ROZVOJE</a:t>
            </a:r>
          </a:p>
        </p:txBody>
      </p:sp>
      <p:sp>
        <p:nvSpPr>
          <p:cNvPr id="102402" name="Rectangle 3"/>
          <p:cNvSpPr>
            <a:spLocks noGrp="1" noChangeArrowheads="1"/>
          </p:cNvSpPr>
          <p:nvPr>
            <p:ph type="body" idx="4294967295"/>
          </p:nvPr>
        </p:nvSpPr>
        <p:spPr>
          <a:xfrm>
            <a:off x="428625" y="1643063"/>
            <a:ext cx="7467600" cy="4500562"/>
          </a:xfrm>
        </p:spPr>
        <p:txBody>
          <a:bodyPr/>
          <a:lstStyle/>
          <a:p>
            <a:pPr eaLnBrk="1" hangingPunct="1">
              <a:lnSpc>
                <a:spcPct val="90000"/>
              </a:lnSpc>
              <a:buFontTx/>
              <a:buNone/>
            </a:pPr>
            <a:r>
              <a:rPr lang="cs-CZ" sz="2000" b="1" u="sng" smtClean="0"/>
              <a:t>D. Management regionálního rozvoje</a:t>
            </a:r>
          </a:p>
          <a:p>
            <a:pPr eaLnBrk="1" hangingPunct="1">
              <a:lnSpc>
                <a:spcPct val="90000"/>
              </a:lnSpc>
              <a:buFontTx/>
              <a:buNone/>
            </a:pPr>
            <a:endParaRPr lang="cs-CZ" sz="2000" b="1" u="sng" smtClean="0"/>
          </a:p>
          <a:p>
            <a:pPr eaLnBrk="1" hangingPunct="1">
              <a:lnSpc>
                <a:spcPct val="90000"/>
              </a:lnSpc>
            </a:pPr>
            <a:r>
              <a:rPr lang="cs-CZ" sz="2000" smtClean="0"/>
              <a:t>problematické personální zajištění</a:t>
            </a:r>
          </a:p>
          <a:p>
            <a:pPr eaLnBrk="1" hangingPunct="1">
              <a:lnSpc>
                <a:spcPct val="90000"/>
              </a:lnSpc>
              <a:buFontTx/>
              <a:buNone/>
            </a:pPr>
            <a:r>
              <a:rPr lang="cs-CZ" sz="2000" smtClean="0"/>
              <a:t>	- kvalifikace (volení představitelé, úřednici)</a:t>
            </a:r>
          </a:p>
          <a:p>
            <a:pPr eaLnBrk="1" hangingPunct="1">
              <a:lnSpc>
                <a:spcPct val="90000"/>
              </a:lnSpc>
              <a:buFontTx/>
              <a:buNone/>
            </a:pPr>
            <a:r>
              <a:rPr lang="cs-CZ" sz="2000" smtClean="0"/>
              <a:t>	- absence koncepčního, systémového přístupu</a:t>
            </a:r>
          </a:p>
          <a:p>
            <a:pPr eaLnBrk="1" hangingPunct="1">
              <a:lnSpc>
                <a:spcPct val="90000"/>
              </a:lnSpc>
            </a:pPr>
            <a:r>
              <a:rPr lang="cs-CZ" sz="2000" smtClean="0"/>
              <a:t>motivace aktérů RR</a:t>
            </a:r>
          </a:p>
          <a:p>
            <a:pPr eaLnBrk="1" hangingPunct="1">
              <a:lnSpc>
                <a:spcPct val="90000"/>
              </a:lnSpc>
            </a:pPr>
            <a:r>
              <a:rPr lang="cs-CZ" sz="2000" smtClean="0"/>
              <a:t>práce s veřejností</a:t>
            </a:r>
          </a:p>
          <a:p>
            <a:pPr eaLnBrk="1" hangingPunct="1">
              <a:lnSpc>
                <a:spcPct val="90000"/>
              </a:lnSpc>
            </a:pPr>
            <a:endParaRPr lang="cs-CZ" sz="2000" smtClean="0"/>
          </a:p>
        </p:txBody>
      </p:sp>
      <p:pic>
        <p:nvPicPr>
          <p:cNvPr id="102403"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29" name="Nadpis 1"/>
          <p:cNvSpPr>
            <a:spLocks noGrp="1"/>
          </p:cNvSpPr>
          <p:nvPr>
            <p:ph type="title" idx="4294967295"/>
          </p:nvPr>
        </p:nvSpPr>
        <p:spPr/>
        <p:txBody>
          <a:bodyPr anchor="b"/>
          <a:lstStyle/>
          <a:p>
            <a:pPr eaLnBrk="1" hangingPunct="1"/>
            <a:r>
              <a:rPr lang="cs-CZ" smtClean="0"/>
              <a:t>ORGANIZACE REGIONÁLNÍHO ROZVOJE</a:t>
            </a:r>
          </a:p>
        </p:txBody>
      </p:sp>
      <p:sp>
        <p:nvSpPr>
          <p:cNvPr id="22530" name="Zástupný symbol pro obsah 2"/>
          <p:cNvSpPr>
            <a:spLocks noGrp="1"/>
          </p:cNvSpPr>
          <p:nvPr>
            <p:ph sz="quarter" idx="4294967295"/>
          </p:nvPr>
        </p:nvSpPr>
        <p:spPr/>
        <p:txBody>
          <a:bodyPr/>
          <a:lstStyle/>
          <a:p>
            <a:pPr eaLnBrk="1" hangingPunct="1">
              <a:buFontTx/>
              <a:buNone/>
            </a:pPr>
            <a:r>
              <a:rPr lang="cs-CZ" sz="2000" smtClean="0"/>
              <a:t>Územní úrovně a institucionální zabezpečení</a:t>
            </a:r>
          </a:p>
          <a:p>
            <a:pPr eaLnBrk="1" hangingPunct="1"/>
            <a:r>
              <a:rPr lang="cs-CZ" sz="2000" b="1" smtClean="0"/>
              <a:t>Základní úrovně v ČR</a:t>
            </a:r>
          </a:p>
          <a:p>
            <a:pPr eaLnBrk="1" hangingPunct="1">
              <a:buFontTx/>
              <a:buChar char="-"/>
            </a:pPr>
            <a:r>
              <a:rPr lang="cs-CZ" sz="2000" smtClean="0"/>
              <a:t>národní (MMR, vláda)</a:t>
            </a:r>
          </a:p>
          <a:p>
            <a:pPr eaLnBrk="1" hangingPunct="1">
              <a:buFontTx/>
              <a:buChar char="-"/>
            </a:pPr>
            <a:r>
              <a:rPr lang="cs-CZ" sz="2000" smtClean="0"/>
              <a:t>krajská</a:t>
            </a:r>
          </a:p>
          <a:p>
            <a:pPr eaLnBrk="1" hangingPunct="1">
              <a:buFontTx/>
              <a:buChar char="-"/>
            </a:pPr>
            <a:r>
              <a:rPr lang="cs-CZ" sz="2000" smtClean="0"/>
              <a:t>Municipální</a:t>
            </a:r>
          </a:p>
          <a:p>
            <a:pPr eaLnBrk="1" hangingPunct="1"/>
            <a:r>
              <a:rPr lang="cs-CZ" sz="2000" b="1" smtClean="0"/>
              <a:t>Členění dle EUROSTATu</a:t>
            </a:r>
          </a:p>
          <a:p>
            <a:pPr eaLnBrk="1" hangingPunct="1">
              <a:buFontTx/>
              <a:buChar char="-"/>
            </a:pPr>
            <a:r>
              <a:rPr lang="cs-CZ" sz="2000" smtClean="0"/>
              <a:t>NUTS (nomenklaturní jednotky územní statistiky)</a:t>
            </a:r>
          </a:p>
          <a:p>
            <a:pPr eaLnBrk="1" hangingPunct="1">
              <a:buFontTx/>
              <a:buChar char="-"/>
            </a:pPr>
            <a:r>
              <a:rPr lang="cs-CZ" sz="2000" smtClean="0"/>
              <a:t>specifická úloha NUTS II</a:t>
            </a:r>
          </a:p>
          <a:p>
            <a:pPr eaLnBrk="1" hangingPunct="1"/>
            <a:r>
              <a:rPr lang="cs-CZ" sz="2000" b="1" smtClean="0"/>
              <a:t>Speciální územní jednotky</a:t>
            </a:r>
          </a:p>
          <a:p>
            <a:pPr eaLnBrk="1" hangingPunct="1">
              <a:buFontTx/>
              <a:buChar char="-"/>
            </a:pPr>
            <a:r>
              <a:rPr lang="cs-CZ" sz="2000" smtClean="0"/>
              <a:t>mikroregiony, DSO</a:t>
            </a:r>
          </a:p>
          <a:p>
            <a:pPr eaLnBrk="1" hangingPunct="1">
              <a:buFontTx/>
              <a:buChar char="-"/>
            </a:pPr>
            <a:r>
              <a:rPr lang="cs-CZ" sz="2000" smtClean="0"/>
              <a:t>účelové regiony (CHKO, národní parky, postižené oblasti, apod.)</a:t>
            </a:r>
          </a:p>
          <a:p>
            <a:pPr eaLnBrk="1" hangingPunct="1">
              <a:buFontTx/>
              <a:buChar char="-"/>
            </a:pPr>
            <a:endParaRPr lang="cs-CZ" sz="2000" smtClean="0"/>
          </a:p>
        </p:txBody>
      </p:sp>
      <p:pic>
        <p:nvPicPr>
          <p:cNvPr id="22531" name="Picture 1"/>
          <p:cNvPicPr>
            <a:picLocks noChangeAspect="1" noChangeArrowheads="1"/>
          </p:cNvPicPr>
          <p:nvPr/>
        </p:nvPicPr>
        <p:blipFill>
          <a:blip r:embed="rId2"/>
          <a:srcRect/>
          <a:stretch>
            <a:fillRect/>
          </a:stretch>
        </p:blipFill>
        <p:spPr bwMode="auto">
          <a:xfrm>
            <a:off x="0" y="6219825"/>
            <a:ext cx="2466975" cy="638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Výchozí návrh">
  <a:themeElements>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ýchozí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ýchozí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ýchozí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ýchozí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ýchozí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ýchozí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ýchozí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ýchozí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ýchozí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ýchozí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ýchozí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2141</TotalTime>
  <Words>4255</Words>
  <Application>Microsoft Office PowerPoint</Application>
  <PresentationFormat>On-screen Show (4:3)</PresentationFormat>
  <Paragraphs>989</Paragraphs>
  <Slides>82</Slides>
  <Notes>5</Notes>
  <HiddenSlides>0</HiddenSlides>
  <MMClips>0</MMClips>
  <ScaleCrop>false</ScaleCrop>
  <HeadingPairs>
    <vt:vector size="6" baseType="variant">
      <vt:variant>
        <vt:lpstr>Použitá písma</vt:lpstr>
      </vt:variant>
      <vt:variant>
        <vt:i4>4</vt:i4>
      </vt:variant>
      <vt:variant>
        <vt:lpstr>Šablona návrhu</vt:lpstr>
      </vt:variant>
      <vt:variant>
        <vt:i4>1</vt:i4>
      </vt:variant>
      <vt:variant>
        <vt:lpstr>Nadpisy snímků</vt:lpstr>
      </vt:variant>
      <vt:variant>
        <vt:i4>82</vt:i4>
      </vt:variant>
    </vt:vector>
  </HeadingPairs>
  <TitlesOfParts>
    <vt:vector size="87" baseType="lpstr">
      <vt:lpstr>Arial</vt:lpstr>
      <vt:lpstr>Calibri</vt:lpstr>
      <vt:lpstr>Times New Roman</vt:lpstr>
      <vt:lpstr>Symbol</vt:lpstr>
      <vt:lpstr>Výchozí návrh</vt:lpstr>
      <vt:lpstr>Regionální rozvoj</vt:lpstr>
      <vt:lpstr>REGIONÁLNÍ ROZVOJ</vt:lpstr>
      <vt:lpstr>PŘEDSTAVENÍ PŘEDMĚTU</vt:lpstr>
      <vt:lpstr>ZÁKLADNÍ PODKLADY</vt:lpstr>
      <vt:lpstr>ÚVOD DO PŘEDMĚTU REGIONÁLNÍ ROZVOJ</vt:lpstr>
      <vt:lpstr>ZÁKLADNÍ LEGISLATIVA – NÁRODNÍ 1</vt:lpstr>
      <vt:lpstr>ZÁKLADNÍ LEGISLATIVA – NÁRODNÍ 2</vt:lpstr>
      <vt:lpstr>SOUVISEJÍCÍ LEGISLATIVA – EVROPSKÁ (VÝBĚR)</vt:lpstr>
      <vt:lpstr>ORGANIZACE REGIONÁLNÍHO ROZVOJE</vt:lpstr>
      <vt:lpstr>OBSAHOVÉ VYMEZENÍ REGIONÁLNÍHO ROZVOJE</vt:lpstr>
      <vt:lpstr>PŘÍSTUPY K REGIONÁLNÍMU ROZVOJI</vt:lpstr>
      <vt:lpstr>ZAPOJENÍ VEŘEJNOSTI - UKÁZKA</vt:lpstr>
      <vt:lpstr>VÝCHODISKA REGIONÁLNÍHO ROZVOJE</vt:lpstr>
      <vt:lpstr>KONCEPČNÍ ZAJIŠTĚNÍ REGIONÁLNÍHO ROZVOJE</vt:lpstr>
      <vt:lpstr>KONCEPČNÍ DOKUMENTY REGIONÁLNÍHO ROZVOJE</vt:lpstr>
      <vt:lpstr>STRUKTURA ZÁSADNÍCH DOKUMENTŮ RR</vt:lpstr>
      <vt:lpstr>DOPORUČENÉ ORGANIZAČNĚ-METODICKÉ PRVKY PLÁNOVÁNÍ</vt:lpstr>
      <vt:lpstr>PLÁNOVACÍ PROCES - SCHÉMA</vt:lpstr>
      <vt:lpstr>ANALÝZA V REGIONÁLNÍM ROZVOJI</vt:lpstr>
      <vt:lpstr>ÚROVEŇ OBECNOSTI ANALÝZY V RR</vt:lpstr>
      <vt:lpstr> PROBLÉMOVÉ OKRUHY ANALÝZY RR (NA PŘÍKLADU PROGRAMU ROZVOJE OBCE)</vt:lpstr>
      <vt:lpstr>PROBLÉMOVÉ OKRUHY ANALÝZY RR (NA PŘÍKLADU PROGRAMU ROZVOJE OBCE)</vt:lpstr>
      <vt:lpstr>PROCES ZPRACOVÁNÍ - ANALYTICKÁ ČÁST</vt:lpstr>
      <vt:lpstr>PROCES ZPRACOVÁNÍ – SOCIOEKONOMICKÁ ANALÝZA</vt:lpstr>
      <vt:lpstr>PROCES ZPRACOVÁNÍ – ANALYTICKÉ ZÁVĚRY</vt:lpstr>
      <vt:lpstr>PROCES ZPRACOVÁNÍ – SWOT ANALÝZA 1</vt:lpstr>
      <vt:lpstr>PROCES ZPRACOVÁNÍ – SWOT ANALÝZA 2</vt:lpstr>
      <vt:lpstr>PROCES ZPRACOVÁNÍ – SLEPT ANALÝZA 2</vt:lpstr>
      <vt:lpstr>VNITŘNÍ A VNĚJŠÍ VAZBY; PROSTOROVÉ SOUVISLOSTI</vt:lpstr>
      <vt:lpstr>ORGANIZAČNÍ ANALÝZA PRO REGIONÁLNÍ ROZVOJ</vt:lpstr>
      <vt:lpstr>ORGANIZAČNÍ ANALÝZA PRO REGIONÁLNÍ ROZVOJ</vt:lpstr>
      <vt:lpstr>FINANČNÍ ANALÝZA PRO REGIONÁLNÍ ROZVOJ</vt:lpstr>
      <vt:lpstr>FINANČNÍ ANALÝZA PRO REGIONÁLNÍ ROZVOJ → VÝBĚR UKAZATELŮ, DATOVÉ ZDROJE</vt:lpstr>
      <vt:lpstr>FINANČNÍ ANALÝZA PRO REGIONÁLNÍ ROZVOJ → OBLASTI FINANČNÍ ANALÝZY OBCE</vt:lpstr>
      <vt:lpstr>FINANČNÍ ANALÝZA PRO REGIONÁLNÍ ROZVOJ → POSTUP ZPRACOVÁNÍ </vt:lpstr>
      <vt:lpstr>INTERPRETACE ANALYTICKÝCH ZÁVĚRŮ </vt:lpstr>
      <vt:lpstr>ROZVOJOVÉ FAKTORY </vt:lpstr>
      <vt:lpstr>ROZVOJOVÉ FAKTORY </vt:lpstr>
      <vt:lpstr>ROZVOJOVÉ FAKTORY </vt:lpstr>
      <vt:lpstr>ROZVOJOVÉ FAKTORY </vt:lpstr>
      <vt:lpstr>ROZVOJOVÉ FAKTORY </vt:lpstr>
      <vt:lpstr>ROZVOJOVÉ FAKTORY </vt:lpstr>
      <vt:lpstr>PROCES VYHODNOCENÍ ANALÝZY </vt:lpstr>
      <vt:lpstr>PROCES VYHODNOCENÍ ANALÝZY </vt:lpstr>
      <vt:lpstr>REGIONÁLNÍ ROZVOJ – NÁVRHOVÁ ČÁST</vt:lpstr>
      <vt:lpstr>REGIONÁLNÍ ROZVOJ - NÁVRHOVÁ ČÁST</vt:lpstr>
      <vt:lpstr>TVORBA NÁVRHU – STRATEGICKÁ ÚROVEŇ</vt:lpstr>
      <vt:lpstr>TVORBA NÁVRHU – TAKTICKÁ ÚROVEŇ</vt:lpstr>
      <vt:lpstr>TVORBA NÁVRHU – OPERATIVNÍ ÚROVEŇ</vt:lpstr>
      <vt:lpstr>PROCES TVORBY NÁVRHOVÉ ČÁSTI</vt:lpstr>
      <vt:lpstr>PROCES PROJEDNÁVÁNÍ NÁVRHU - METODY</vt:lpstr>
      <vt:lpstr>AKTÉŘI REGIONÁLNÍHO ROZVOJE</vt:lpstr>
      <vt:lpstr>AKTÉŘI REGIONÁLNÍHO ROZVOJE</vt:lpstr>
      <vt:lpstr>PARTNERSTVÍ V REGIONÁLNÍM ROZVOJI</vt:lpstr>
      <vt:lpstr>ZAPOJENÍ VEŘEJNOSTI DO PROCESŮ REGIONÁLNÍHO ROZVOJE</vt:lpstr>
      <vt:lpstr>INFORMOVÁNÍ V RÁMCI REGIONÁLNÍHO ROZVOJE</vt:lpstr>
      <vt:lpstr>ROZHODOVÁNÍ V OBLASTI REGIONÁLNÍHO ROZVOJE</vt:lpstr>
      <vt:lpstr>PROCES ROZHODOVÁNÍ</vt:lpstr>
      <vt:lpstr>PROCES ROZHODOVÁNÍ</vt:lpstr>
      <vt:lpstr>PROCES ROZHODOVÁNÍ</vt:lpstr>
      <vt:lpstr>SOCIOEKONOMICKÉ ASPEKTY ROZHODOVÁNÍ VE VEŘEJNÉ SPRÁVĚ</vt:lpstr>
      <vt:lpstr>SOCIOEKONOMICKÉ ASPEKTY ROZHODOVÁNÍ VE VEŘEJNÉ SPRÁVĚ</vt:lpstr>
      <vt:lpstr>KRITÉRIA HODNOCENÍ</vt:lpstr>
      <vt:lpstr>METODY TVORBY A HODNOCENÍ DŮSLEDKŮ VARIANT</vt:lpstr>
      <vt:lpstr>PŘÍKLAD PROCESU PRIORIZACE AKTIVIT V NÁVRHOVÉ ČÁSTI MUNICIPÁLNÍHO PROGRAMU ROZVOJE</vt:lpstr>
      <vt:lpstr>FINANCOVÁNÍ REGIONÁLNÍHO ROZVOJE</vt:lpstr>
      <vt:lpstr>FINANCOVÁNÍ REGIONÁLNÍHO ROZVOJE</vt:lpstr>
      <vt:lpstr>ÚROVNĚ FINANCOVÁNÍ REGIONÁLNÍHO ROZVOJE</vt:lpstr>
      <vt:lpstr>ÚROVNĚ FINANCOVÁNÍ REGIONÁLNÍHO ROZVOJE</vt:lpstr>
      <vt:lpstr>FINANCOVÁNÍ ROZVOJE OBCÍ V ČR *** SOUČASNÉ SITUACE ***</vt:lpstr>
      <vt:lpstr>Snímek 71</vt:lpstr>
      <vt:lpstr>IMPLEMENTACE REGIONÁLNÍHO ROZVOJE</vt:lpstr>
      <vt:lpstr>KOORDINACE ROZVOJOVÝCH AKTIVIT</vt:lpstr>
      <vt:lpstr>IMPLEMENTAČNÍ ATRIBUTY</vt:lpstr>
      <vt:lpstr>MOTIVACE, KONTROLA</vt:lpstr>
      <vt:lpstr>ZPĚTNÉ VAZBY</vt:lpstr>
      <vt:lpstr>HLAVNÍ PROBLÉMY IMPLEMENTACE RR</vt:lpstr>
      <vt:lpstr>HODNOCENÍ REGIONÁLNÍHO ROZVOJE</vt:lpstr>
      <vt:lpstr>Snímek 79</vt:lpstr>
      <vt:lpstr>AKTUÁLNÍ PROBLÉMY REGIONÁLNÍHO ROZVOJE</vt:lpstr>
      <vt:lpstr>AKTUÁLNÍ PROBLÉMY REGIONÁLNÍHO ROZVOJE</vt:lpstr>
      <vt:lpstr>AKTUÁLNÍ PROBLÉMY REGIONÁLNÍHO ROZVOJE</vt:lpstr>
    </vt:vector>
  </TitlesOfParts>
  <Company>Ponikelský Petr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Ponikelský Petr</dc:creator>
  <cp:lastModifiedBy>VŠRR</cp:lastModifiedBy>
  <cp:revision>211</cp:revision>
  <dcterms:created xsi:type="dcterms:W3CDTF">2008-09-26T22:14:48Z</dcterms:created>
  <dcterms:modified xsi:type="dcterms:W3CDTF">2013-02-19T11:30:37Z</dcterms:modified>
</cp:coreProperties>
</file>